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9"/>
  </p:notesMasterIdLst>
  <p:handoutMasterIdLst>
    <p:handoutMasterId r:id="rId40"/>
  </p:handoutMasterIdLst>
  <p:sldIdLst>
    <p:sldId id="256" r:id="rId2"/>
    <p:sldId id="352" r:id="rId3"/>
    <p:sldId id="407" r:id="rId4"/>
    <p:sldId id="356" r:id="rId5"/>
    <p:sldId id="385" r:id="rId6"/>
    <p:sldId id="406" r:id="rId7"/>
    <p:sldId id="358" r:id="rId8"/>
    <p:sldId id="357" r:id="rId9"/>
    <p:sldId id="389" r:id="rId10"/>
    <p:sldId id="387" r:id="rId11"/>
    <p:sldId id="388" r:id="rId12"/>
    <p:sldId id="354" r:id="rId13"/>
    <p:sldId id="355" r:id="rId14"/>
    <p:sldId id="360" r:id="rId15"/>
    <p:sldId id="415" r:id="rId16"/>
    <p:sldId id="414" r:id="rId17"/>
    <p:sldId id="408" r:id="rId18"/>
    <p:sldId id="409" r:id="rId19"/>
    <p:sldId id="368" r:id="rId20"/>
    <p:sldId id="369" r:id="rId21"/>
    <p:sldId id="395" r:id="rId22"/>
    <p:sldId id="410" r:id="rId23"/>
    <p:sldId id="411" r:id="rId24"/>
    <p:sldId id="417" r:id="rId25"/>
    <p:sldId id="418" r:id="rId26"/>
    <p:sldId id="372" r:id="rId27"/>
    <p:sldId id="373" r:id="rId28"/>
    <p:sldId id="399" r:id="rId29"/>
    <p:sldId id="375" r:id="rId30"/>
    <p:sldId id="420" r:id="rId31"/>
    <p:sldId id="412" r:id="rId32"/>
    <p:sldId id="402" r:id="rId33"/>
    <p:sldId id="403" r:id="rId34"/>
    <p:sldId id="421" r:id="rId35"/>
    <p:sldId id="419" r:id="rId36"/>
    <p:sldId id="383" r:id="rId37"/>
    <p:sldId id="384" r:id="rId3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DA00"/>
    <a:srgbClr val="48D1CC"/>
    <a:srgbClr val="FF1762"/>
    <a:srgbClr val="FF8D8D"/>
    <a:srgbClr val="E8A3A3"/>
    <a:srgbClr val="C00000"/>
    <a:srgbClr val="1FBF00"/>
    <a:srgbClr val="017300"/>
    <a:srgbClr val="C5D900"/>
    <a:srgbClr val="E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0280" autoAdjust="0"/>
  </p:normalViewPr>
  <p:slideViewPr>
    <p:cSldViewPr snapToGrid="0" snapToObjects="1">
      <p:cViewPr varScale="1">
        <p:scale>
          <a:sx n="100" d="100"/>
          <a:sy n="100" d="100"/>
        </p:scale>
        <p:origin x="552" y="84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notesViewPr>
    <p:cSldViewPr snapToGrid="0" snapToObjects="1" showGuides="1">
      <p:cViewPr varScale="1">
        <p:scale>
          <a:sx n="68" d="100"/>
          <a:sy n="68" d="100"/>
        </p:scale>
        <p:origin x="-2808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11971-86AA-443A-85B0-E4485A76FE25}" type="datetimeFigureOut">
              <a:rPr lang="zh-TW" altLang="en-US" smtClean="0"/>
              <a:pPr/>
              <a:t>2020/3/25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749C9-C5D1-4CED-BB8C-FF7A630350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9279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3BD30-9624-3B4F-B678-07D27C833846}" type="datetimeFigureOut">
              <a:rPr kumimoji="1" lang="zh-TW" altLang="en-US" smtClean="0"/>
              <a:pPr/>
              <a:t>2020/3/25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C1F11-D9F1-E142-8E31-709A75824D68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7469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rm.mg/article/1166978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rm.mg/article/1166978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rm.mg/article/1166978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initium.com/article/20200128-taiwan-mask-wuhan-pneumonia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q.yam.com/post.php?id=1131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wtocenter.org.tw/Node.aspx?id=340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wtocenter.org.tw/Node.aspx?id=340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wtocenter.org.tw/Node.aspx?id=340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c.watchout.tw/read/XUrj9ylwtg7ZMxNqD4R9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torm.mg/article/1166978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c.watchout.tw/read/XUrj9ylwtg7ZMxNqD4R9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c.watchout.tw/read/XUrj9ylwtg7ZMxNqD4R9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torm.mg/article/1166978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m.focustaiwan.tw/news/aipl/201811250015.aspx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q.yam.com/post.php?id=11319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43&amp;v=0hRbfafHP_4&amp;feature=emb_logo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M47wC35klhk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q.yam.com/post.php?id=11319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4b1JeR85tQ&amp;list=PL3sj97WteqetU4OVbuvBK16T2-YRVKQwl&amp;index=7&amp;t=0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B9ogQ71mbk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q.yam.com/post.php?id=1131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98412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0D5C-12F2-4D27-83BD-39A232329BAB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231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0D5C-12F2-4D27-83BD-39A232329BAB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231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12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補充說明：此次口罩管制涉及價格及數量管制等，右圖的討論無法窮盡一切現況作探討，僅以同學們上課所學之概念做討論。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0D5C-12F2-4D27-83BD-39A232329BAB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231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49984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圖片來源：衛生福利部。</a:t>
            </a:r>
            <a:r>
              <a:rPr lang="en-US" altLang="zh-TW" dirty="0" err="1" smtClean="0"/>
              <a:t>https://www.mohw.gov.tw/mp-1.html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14147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73432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endParaRPr lang="en-US" altLang="zh-TW" sz="1200" u="sng" dirty="0">
              <a:hlinkClick r:id="rId3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0D5C-12F2-4D27-83BD-39A232329BAB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8056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endParaRPr lang="en-US" altLang="zh-TW" sz="1200" u="sng" dirty="0">
              <a:hlinkClick r:id="rId3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0D5C-12F2-4D27-83BD-39A232329BAB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8056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14147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endParaRPr lang="en-US" altLang="zh-TW" sz="1200" u="sng" dirty="0">
              <a:hlinkClick r:id="rId3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0D5C-12F2-4D27-83BD-39A232329BAB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8056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r>
              <a:rPr lang="zh-TW" altLang="en-US" dirty="0"/>
              <a:t>參考資料</a:t>
            </a:r>
            <a:r>
              <a:rPr lang="zh-TW" altLang="en-US" dirty="0" smtClean="0"/>
              <a:t>： 陳莉雅、趙安平</a:t>
            </a:r>
            <a:r>
              <a:rPr lang="en-US" altLang="zh-TW" dirty="0" smtClean="0"/>
              <a:t>(20200128)</a:t>
            </a:r>
            <a:r>
              <a:rPr lang="zh-TW" altLang="en-US" dirty="0" smtClean="0"/>
              <a:t> 。臺灣口罩去哪兒？為何臺灣政府全面禁止出口。端傳媒。取自：</a:t>
            </a:r>
            <a:r>
              <a:rPr lang="en-US" altLang="zh-TW" dirty="0" smtClean="0">
                <a:hlinkClick r:id="rId3"/>
              </a:rPr>
              <a:t>https://</a:t>
            </a:r>
            <a:r>
              <a:rPr lang="en-US" altLang="zh-TW" dirty="0" err="1" smtClean="0">
                <a:hlinkClick r:id="rId3"/>
              </a:rPr>
              <a:t>theinitium.com</a:t>
            </a:r>
            <a:r>
              <a:rPr lang="en-US" altLang="zh-TW" dirty="0" smtClean="0">
                <a:hlinkClick r:id="rId3"/>
              </a:rPr>
              <a:t>/article/20200128-</a:t>
            </a:r>
            <a:r>
              <a:rPr lang="en-US" altLang="zh-TW" dirty="0" err="1" smtClean="0">
                <a:hlinkClick r:id="rId3"/>
              </a:rPr>
              <a:t>taiwan</a:t>
            </a:r>
            <a:r>
              <a:rPr lang="en-US" altLang="zh-TW" dirty="0" smtClean="0">
                <a:hlinkClick r:id="rId3"/>
              </a:rPr>
              <a:t>-mask-</a:t>
            </a:r>
            <a:r>
              <a:rPr lang="en-US" altLang="zh-TW" dirty="0" err="1" smtClean="0">
                <a:hlinkClick r:id="rId3"/>
              </a:rPr>
              <a:t>wuhan</a:t>
            </a:r>
            <a:r>
              <a:rPr lang="en-US" altLang="zh-TW" dirty="0" smtClean="0">
                <a:hlinkClick r:id="rId3"/>
              </a:rPr>
              <a:t>-pneumonia/</a:t>
            </a:r>
            <a:endParaRPr lang="en-US" altLang="zh-TW" dirty="0" smtClean="0"/>
          </a:p>
          <a:p>
            <a:pPr marL="194468" indent="-194468">
              <a:buSzPct val="145000"/>
              <a:buChar char="•"/>
              <a:defRPr sz="1400"/>
            </a:pPr>
            <a:endParaRPr lang="en-US" altLang="zh-TW" dirty="0" smtClean="0"/>
          </a:p>
          <a:p>
            <a:pPr marL="194468" indent="-194468">
              <a:buSzPct val="145000"/>
              <a:buChar char="•"/>
              <a:defRPr sz="1400"/>
            </a:pPr>
            <a:endParaRPr lang="en-US" altLang="zh-TW" u="sng" dirty="0">
              <a:hlinkClick r:id="rId4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35337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 algn="l">
              <a:buSzPct val="145000"/>
              <a:buNone/>
              <a:defRPr sz="1400"/>
            </a:pPr>
            <a:endParaRPr lang="en-US" altLang="zh-TW" b="0" u="none" dirty="0">
              <a:hlinkClick r:id="rId3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12732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endParaRPr lang="en-US" altLang="zh-TW" u="sng" dirty="0">
              <a:hlinkClick r:id="rId3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15070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r>
              <a:rPr lang="zh-TW" altLang="en-US" dirty="0"/>
              <a:t>參考資料</a:t>
            </a:r>
            <a:r>
              <a:rPr lang="zh-TW" altLang="en-US" dirty="0" smtClean="0"/>
              <a:t>：臺灣事實查核中心。</a:t>
            </a:r>
            <a:r>
              <a:rPr lang="en-US" altLang="zh-TW" dirty="0" err="1" smtClean="0"/>
              <a:t>https://tfc-taiwan.org.tw/</a:t>
            </a:r>
            <a:endParaRPr lang="en-US" altLang="zh-TW" u="sng" dirty="0">
              <a:hlinkClick r:id="rId3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86262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r>
              <a:rPr lang="zh-TW" altLang="en-US" dirty="0"/>
              <a:t>參考</a:t>
            </a:r>
            <a:r>
              <a:rPr lang="zh-TW" altLang="en-US" dirty="0" smtClean="0"/>
              <a:t>資料：洪國鈞</a:t>
            </a:r>
            <a:r>
              <a:rPr lang="en-US" altLang="zh-TW" dirty="0" smtClean="0">
                <a:sym typeface="Wingdings" pitchFamily="2" charset="2"/>
              </a:rPr>
              <a:t>(20181004)</a:t>
            </a:r>
            <a:r>
              <a:rPr lang="zh-TW" altLang="en-US" dirty="0" smtClean="0">
                <a:sym typeface="Wingdings" pitchFamily="2" charset="2"/>
              </a:rPr>
              <a:t>。</a:t>
            </a:r>
            <a:r>
              <a:rPr lang="zh-TW" altLang="en-US" dirty="0" smtClean="0"/>
              <a:t>你說的假新聞真的是假新聞嗎？假新聞種類分析和舉例說明。沃草公民學院。取自：</a:t>
            </a:r>
            <a:r>
              <a:rPr lang="en-US" altLang="zh-TW" dirty="0" err="1" smtClean="0">
                <a:hlinkClick r:id="rId3"/>
              </a:rPr>
              <a:t>https://uc.watchout.tw/read/XUrj9ylwtg7ZMxNqD4R9</a:t>
            </a:r>
            <a:endParaRPr lang="en-US" altLang="zh-TW" dirty="0" smtClean="0"/>
          </a:p>
          <a:p>
            <a:pPr marL="194468" indent="-194468">
              <a:buSzPct val="145000"/>
              <a:buChar char="•"/>
              <a:defRPr sz="1400"/>
            </a:pPr>
            <a:endParaRPr lang="en-US" altLang="zh-TW" u="sng" dirty="0">
              <a:hlinkClick r:id="rId4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0D5C-12F2-4D27-83BD-39A232329BAB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843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r>
              <a:rPr lang="zh-TW" altLang="en-US" sz="1200" dirty="0" smtClean="0"/>
              <a:t>參考資料、圖片來源：洪國鈞</a:t>
            </a:r>
            <a:r>
              <a:rPr lang="en-US" altLang="zh-TW" sz="1200" dirty="0" smtClean="0">
                <a:sym typeface="Wingdings" pitchFamily="2" charset="2"/>
              </a:rPr>
              <a:t>(20181004)</a:t>
            </a:r>
            <a:r>
              <a:rPr lang="zh-TW" altLang="en-US" sz="1200" dirty="0" smtClean="0">
                <a:sym typeface="Wingdings" pitchFamily="2" charset="2"/>
              </a:rPr>
              <a:t>。</a:t>
            </a:r>
            <a:r>
              <a:rPr lang="zh-TW" altLang="en-US" sz="1200" dirty="0" smtClean="0"/>
              <a:t>你說的假新聞真的是假新聞嗎？假新聞種類分析和舉例說明。沃草公民學院。取自：</a:t>
            </a:r>
            <a:r>
              <a:rPr lang="en-US" altLang="zh-TW" sz="1200" dirty="0" err="1" smtClean="0">
                <a:hlinkClick r:id="rId3"/>
              </a:rPr>
              <a:t>https://uc.watchout.tw/read/XUrj9ylwtg7ZMxNqD4R9</a:t>
            </a:r>
            <a:endParaRPr lang="en-US" altLang="zh-TW" sz="12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0D5C-12F2-4D27-83BD-39A232329BAB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8056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r>
              <a:rPr lang="zh-TW" altLang="en-US" dirty="0"/>
              <a:t>參考</a:t>
            </a:r>
            <a:r>
              <a:rPr lang="zh-TW" altLang="en-US" dirty="0" smtClean="0"/>
              <a:t>資料：洪國鈞</a:t>
            </a:r>
            <a:r>
              <a:rPr lang="en-US" altLang="zh-TW" dirty="0" smtClean="0">
                <a:sym typeface="Wingdings" pitchFamily="2" charset="2"/>
              </a:rPr>
              <a:t>(20181004)</a:t>
            </a:r>
            <a:r>
              <a:rPr lang="zh-TW" altLang="en-US" dirty="0" smtClean="0">
                <a:sym typeface="Wingdings" pitchFamily="2" charset="2"/>
              </a:rPr>
              <a:t>。</a:t>
            </a:r>
            <a:r>
              <a:rPr lang="zh-TW" altLang="en-US" dirty="0" smtClean="0"/>
              <a:t>你說的假新聞真的是假新聞嗎？假新聞種類分析和舉例說明。沃草公民學院。取自：</a:t>
            </a:r>
            <a:r>
              <a:rPr lang="en-US" altLang="zh-TW" dirty="0" err="1" smtClean="0">
                <a:hlinkClick r:id="rId3"/>
              </a:rPr>
              <a:t>https://uc.watchout.tw/read/XUrj9ylwtg7ZMxNqD4R9</a:t>
            </a:r>
            <a:endParaRPr lang="en-US" altLang="zh-TW" dirty="0" smtClean="0"/>
          </a:p>
          <a:p>
            <a:pPr marL="194468" indent="-194468">
              <a:buSzPct val="145000"/>
              <a:buChar char="•"/>
              <a:defRPr sz="1400"/>
            </a:pPr>
            <a:endParaRPr lang="en-US" altLang="zh-TW" u="sng" dirty="0">
              <a:hlinkClick r:id="rId4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0D5C-12F2-4D27-83BD-39A232329BAB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843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r>
              <a:rPr lang="zh-TW" altLang="en-US" sz="1200" dirty="0"/>
              <a:t>參考資料</a:t>
            </a:r>
            <a:r>
              <a:rPr lang="zh-TW" altLang="en-US" sz="1200" dirty="0" smtClean="0"/>
              <a:t>：石恩銘、陳國樑</a:t>
            </a:r>
            <a:r>
              <a:rPr lang="en-US" altLang="zh-TW" sz="1200" dirty="0" smtClean="0"/>
              <a:t>(20200214)</a:t>
            </a:r>
            <a:r>
              <a:rPr lang="zh-TW" altLang="en-US" sz="1200" dirty="0" smtClean="0"/>
              <a:t>。口罩之亂下的市場失靈與政府失靈。天下雜誌獨立評論。取自：</a:t>
            </a:r>
            <a:r>
              <a:rPr lang="en-US" altLang="zh-TW" sz="1200" dirty="0" err="1" smtClean="0"/>
              <a:t>https://opinion.cw.com.tw/blog/profile/52/article/9067</a:t>
            </a:r>
            <a:endParaRPr lang="en-US" altLang="zh-TW" sz="1200" dirty="0" smtClean="0"/>
          </a:p>
          <a:p>
            <a:pPr marL="0" indent="0">
              <a:buSzPct val="145000"/>
              <a:buNone/>
              <a:defRPr sz="1400"/>
            </a:pPr>
            <a:endParaRPr lang="en-US" altLang="zh-TW" sz="1200" u="sng" dirty="0">
              <a:hlinkClick r:id="rId3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0D5C-12F2-4D27-83BD-39A232329BAB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2018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r>
              <a:rPr lang="zh-TW" altLang="en-US" sz="1200" dirty="0" smtClean="0"/>
              <a:t>參考資料：石恩銘、陳國樑</a:t>
            </a:r>
            <a:r>
              <a:rPr lang="en-US" altLang="zh-TW" sz="1200" dirty="0" smtClean="0"/>
              <a:t>(20200214)</a:t>
            </a:r>
            <a:r>
              <a:rPr lang="zh-TW" altLang="en-US" sz="1200" dirty="0" smtClean="0"/>
              <a:t>。口罩之亂下的市場失靈與政府失靈。天下雜誌獨立評論。取自：</a:t>
            </a:r>
            <a:r>
              <a:rPr lang="en-US" altLang="zh-TW" sz="1200" dirty="0" err="1" smtClean="0"/>
              <a:t>https://opinion.cw.com.tw/blog/profile/52/article/9067</a:t>
            </a:r>
            <a:endParaRPr lang="en-US" altLang="zh-TW" sz="1200" dirty="0" smtClean="0"/>
          </a:p>
          <a:p>
            <a:pPr marL="194468" indent="-194468" algn="l">
              <a:buSzPct val="145000"/>
              <a:buChar char="•"/>
              <a:defRPr sz="1400"/>
            </a:pPr>
            <a:r>
              <a:rPr lang="zh-TW" altLang="en-US" sz="1200" dirty="0" smtClean="0"/>
              <a:t>參考資料：羅元祺</a:t>
            </a:r>
            <a:r>
              <a:rPr lang="en-US" altLang="zh-TW" sz="1200" dirty="0" smtClean="0"/>
              <a:t>(20200206)</a:t>
            </a:r>
            <a:r>
              <a:rPr lang="zh-TW" altLang="en-US" sz="1200" dirty="0" smtClean="0"/>
              <a:t>。我們正經歷著一場大型社會實驗，或許「口罩」會創造出全新的經濟學模型。關鍵評論網。取自：</a:t>
            </a:r>
            <a:r>
              <a:rPr lang="en-US" altLang="zh-TW" sz="1200" dirty="0" err="1" smtClean="0"/>
              <a:t>https://www.thenewslens.com/article/130726</a:t>
            </a:r>
            <a:endParaRPr lang="zh-TW" altLang="en-US" sz="1200" u="sng" dirty="0" smtClean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0D5C-12F2-4D27-83BD-39A232329BAB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75911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參考資料：林冠廷</a:t>
            </a:r>
            <a:r>
              <a:rPr lang="en-US" altLang="zh-TW" dirty="0" smtClean="0"/>
              <a:t>(20200226)</a:t>
            </a:r>
            <a:r>
              <a:rPr lang="zh-TW" altLang="en-US" dirty="0" smtClean="0"/>
              <a:t>。鍵盤救國成真！不只口罩地圖　「口罩預約」也上線。天下雜誌。取自：</a:t>
            </a:r>
            <a:r>
              <a:rPr lang="en-US" altLang="zh-TW" dirty="0" err="1" smtClean="0"/>
              <a:t>https://www.cw.com.tw/article/article.action?id=5099169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34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dirty="0" smtClean="0"/>
              <a:t>參考資料：戚海倫</a:t>
            </a:r>
            <a:r>
              <a:rPr lang="en-US" altLang="zh-TW" sz="1200" dirty="0" smtClean="0">
                <a:sym typeface="Wingdings" pitchFamily="2" charset="2"/>
              </a:rPr>
              <a:t>(20200309)</a:t>
            </a:r>
            <a:r>
              <a:rPr lang="zh-TW" altLang="en-US" sz="1200" dirty="0" smtClean="0">
                <a:sym typeface="Wingdings" pitchFamily="2" charset="2"/>
              </a:rPr>
              <a:t>。</a:t>
            </a:r>
            <a:r>
              <a:rPr lang="zh-TW" altLang="en-US" sz="1200" dirty="0" smtClean="0"/>
              <a:t>口罩戴不戴？東亞、歐美觀念大不同　惹歧視爭議。中廣新聞網。取自：</a:t>
            </a:r>
            <a:r>
              <a:rPr lang="en-US" altLang="zh-TW" sz="1200" dirty="0" err="1" smtClean="0"/>
              <a:t>http://www.bcc.com.tw/newsView.4044942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35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r>
              <a:rPr lang="zh-TW" altLang="en-US" dirty="0"/>
              <a:t>參考資料</a:t>
            </a:r>
            <a:r>
              <a:rPr lang="zh-TW" altLang="en-US" dirty="0" smtClean="0"/>
              <a:t>：劉玉皙、佘健源</a:t>
            </a:r>
            <a:r>
              <a:rPr lang="en-US" altLang="zh-TW" dirty="0" smtClean="0"/>
              <a:t>(20200205)</a:t>
            </a:r>
            <a:r>
              <a:rPr lang="zh-TW" altLang="en-US" dirty="0" smtClean="0"/>
              <a:t>。用經濟學分析口罩之亂：捐贈口罩給對岸是不是一種人道主義。關鍵評論網。取自：</a:t>
            </a:r>
            <a:r>
              <a:rPr lang="en-US" altLang="zh-TW" u="sng" dirty="0" err="1" smtClean="0">
                <a:hlinkClick r:id="rId3"/>
              </a:rPr>
              <a:t>https://www.thenewslens.com/article/130791</a:t>
            </a:r>
            <a:endParaRPr lang="en-US" altLang="zh-TW" u="sng" dirty="0">
              <a:hlinkClick r:id="rId3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1807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36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37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r>
              <a:rPr lang="zh-TW" altLang="en-US" dirty="0"/>
              <a:t>影片來源</a:t>
            </a:r>
            <a:r>
              <a:rPr lang="zh-TW" altLang="en-US" dirty="0" smtClean="0"/>
              <a:t>：陳韻年、葉純豪</a:t>
            </a:r>
            <a:r>
              <a:rPr lang="en-US" altLang="zh-TW" dirty="0" smtClean="0"/>
              <a:t>(20200121) </a:t>
            </a:r>
            <a:r>
              <a:rPr lang="zh-TW" altLang="en-US" dirty="0" smtClean="0"/>
              <a:t>。防武漢肺炎搶買</a:t>
            </a:r>
            <a:r>
              <a:rPr lang="en-US" altLang="zh-TW" dirty="0" err="1" smtClean="0"/>
              <a:t>N95</a:t>
            </a:r>
            <a:r>
              <a:rPr lang="en-US" altLang="zh-TW" dirty="0" smtClean="0"/>
              <a:t> </a:t>
            </a:r>
            <a:r>
              <a:rPr lang="zh-TW" altLang="en-US" dirty="0" smtClean="0"/>
              <a:t>醫師</a:t>
            </a:r>
            <a:r>
              <a:rPr lang="en-US" altLang="zh-TW" dirty="0" smtClean="0"/>
              <a:t>:</a:t>
            </a:r>
            <a:r>
              <a:rPr lang="zh-TW" altLang="en-US" dirty="0" smtClean="0"/>
              <a:t>一般口罩就夠用。民視新聞。取自：</a:t>
            </a:r>
            <a:r>
              <a:rPr lang="en-US" altLang="zh-TW" dirty="0" smtClean="0">
                <a:hlinkClick r:id="rId3"/>
              </a:rPr>
              <a:t>https://www.youtube.com/watch?time_continue=143&amp;v=0hRbfafHP_4&amp;feature=emb_logo</a:t>
            </a:r>
            <a:endParaRPr lang="en-US" altLang="zh-TW" u="sng" dirty="0">
              <a:hlinkClick r:id="rId4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04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r>
              <a:rPr lang="zh-TW" altLang="en-US" dirty="0"/>
              <a:t>參考資料</a:t>
            </a:r>
            <a:r>
              <a:rPr lang="zh-TW" altLang="en-US" dirty="0" smtClean="0"/>
              <a:t>：林建甫</a:t>
            </a:r>
            <a:r>
              <a:rPr lang="en-US" altLang="zh-TW" dirty="0" smtClean="0"/>
              <a:t>(20200204)</a:t>
            </a:r>
            <a:r>
              <a:rPr lang="zh-TW" altLang="en-US" dirty="0" smtClean="0"/>
              <a:t>。口罩經濟學。工商時報。取自：</a:t>
            </a:r>
            <a:r>
              <a:rPr lang="en-US" altLang="zh-TW" dirty="0" err="1" smtClean="0"/>
              <a:t>https://view.ctee.com.tw/research/14198.html</a:t>
            </a:r>
            <a:endParaRPr lang="zh-TW" altLang="en-US" dirty="0" smtClean="0"/>
          </a:p>
          <a:p>
            <a:pPr marL="194468" indent="-194468">
              <a:buSzPct val="145000"/>
              <a:buChar char="•"/>
              <a:defRPr sz="1400"/>
            </a:pPr>
            <a:endParaRPr lang="en-US" altLang="zh-TW" u="sng" dirty="0">
              <a:hlinkClick r:id="rId3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02388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r>
              <a:rPr lang="zh-TW" altLang="en-US" dirty="0"/>
              <a:t>參考資料</a:t>
            </a:r>
            <a:r>
              <a:rPr lang="zh-TW" altLang="en-US" dirty="0" smtClean="0"/>
              <a:t>：許力方</a:t>
            </a:r>
            <a:r>
              <a:rPr lang="en-US" altLang="zh-TW" dirty="0" smtClean="0"/>
              <a:t>(20200203)</a:t>
            </a:r>
            <a:r>
              <a:rPr lang="zh-TW" altLang="en-US" dirty="0" smtClean="0"/>
              <a:t>。買口罩</a:t>
            </a:r>
            <a:r>
              <a:rPr lang="en-US" altLang="zh-TW" dirty="0" smtClean="0"/>
              <a:t>2/6</a:t>
            </a:r>
            <a:r>
              <a:rPr lang="zh-TW" altLang="en-US" dirty="0" smtClean="0"/>
              <a:t>起實名制</a:t>
            </a:r>
            <a:r>
              <a:rPr lang="zh-TW" altLang="en-US" baseline="0" dirty="0" smtClean="0"/>
              <a:t>  </a:t>
            </a:r>
            <a:r>
              <a:rPr lang="zh-TW" altLang="en-US" dirty="0" smtClean="0"/>
              <a:t>每人「</a:t>
            </a:r>
            <a:r>
              <a:rPr lang="en-US" altLang="zh-TW" dirty="0" smtClean="0"/>
              <a:t>7</a:t>
            </a:r>
            <a:r>
              <a:rPr lang="zh-TW" altLang="en-US" dirty="0" smtClean="0"/>
              <a:t>天限購</a:t>
            </a:r>
            <a:r>
              <a:rPr lang="en-US" altLang="zh-TW" dirty="0" smtClean="0"/>
              <a:t>2</a:t>
            </a:r>
            <a:r>
              <a:rPr lang="zh-TW" altLang="en-US" dirty="0" smtClean="0"/>
              <a:t>片」。東森新聞。取自：</a:t>
            </a:r>
            <a:r>
              <a:rPr lang="en-US" altLang="zh-TW" dirty="0" err="1" smtClean="0"/>
              <a:t>https://www.ettoday.net/news/20200203/1637177.htm</a:t>
            </a:r>
            <a:endParaRPr lang="en-US" altLang="zh-TW" dirty="0" smtClean="0"/>
          </a:p>
          <a:p>
            <a:pPr marL="194468" indent="-194468">
              <a:buSzPct val="145000"/>
              <a:buChar char="•"/>
              <a:defRPr sz="1400"/>
            </a:pPr>
            <a:r>
              <a:rPr lang="zh-TW" altLang="en-US" dirty="0" smtClean="0"/>
              <a:t>圖片來源：口罩實名制購買</a:t>
            </a:r>
            <a:r>
              <a:rPr lang="en-US" altLang="zh-TW" dirty="0" smtClean="0"/>
              <a:t>6</a:t>
            </a:r>
            <a:r>
              <a:rPr lang="zh-TW" altLang="en-US" dirty="0" smtClean="0"/>
              <a:t>日上路！網友發起「我</a:t>
            </a:r>
            <a:r>
              <a:rPr lang="en-US" altLang="zh-TW" dirty="0" smtClean="0"/>
              <a:t>OK</a:t>
            </a:r>
            <a:r>
              <a:rPr lang="zh-TW" altLang="en-US" dirty="0" smtClean="0"/>
              <a:t>你先領」禮讓口罩運動。取自：</a:t>
            </a:r>
            <a:r>
              <a:rPr lang="en-US" altLang="zh-TW" dirty="0" err="1" smtClean="0"/>
              <a:t>https://www.ettoday.net/news/20200205/1638887.htm</a:t>
            </a:r>
            <a:endParaRPr lang="en-US" altLang="zh-TW" dirty="0" smtClean="0"/>
          </a:p>
          <a:p>
            <a:pPr marL="194468" indent="-194468">
              <a:buSzPct val="145000"/>
              <a:buChar char="•"/>
              <a:defRPr sz="1400"/>
            </a:pPr>
            <a:r>
              <a:rPr lang="zh-TW" altLang="en-US" dirty="0" smtClean="0"/>
              <a:t>影片來源：</a:t>
            </a:r>
            <a:r>
              <a:rPr lang="en-US" altLang="zh-TW" dirty="0" smtClean="0"/>
              <a:t> </a:t>
            </a:r>
            <a:r>
              <a:rPr lang="zh-TW" altLang="en-US" dirty="0" smtClean="0"/>
              <a:t>志祺七七  最完整的「口罩之亂」分析！政府政策一直換，我們可以怎麼辦。取自：</a:t>
            </a:r>
            <a:r>
              <a:rPr lang="en-US" altLang="zh-TW" dirty="0" smtClean="0">
                <a:hlinkClick r:id="rId3"/>
              </a:rPr>
              <a:t>https://www.youtube.com/watch?v=U4b1JeR85tQ&amp;list=PL3sj97WteqetU4OVbuvBK16T2-YRVKQwl&amp;index=7&amp;t=0s</a:t>
            </a:r>
            <a:endParaRPr lang="zh-TW" altLang="en-US" dirty="0" smtClean="0"/>
          </a:p>
          <a:p>
            <a:pPr marL="194468" indent="-194468">
              <a:buSzPct val="145000"/>
              <a:buChar char="•"/>
              <a:defRPr sz="1400"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35337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468" indent="-194468">
              <a:buSzPct val="145000"/>
              <a:buChar char="•"/>
              <a:defRPr sz="1400"/>
            </a:pPr>
            <a:r>
              <a:rPr lang="zh-TW" altLang="en-US" dirty="0"/>
              <a:t>參考資料</a:t>
            </a:r>
            <a:r>
              <a:rPr lang="zh-TW" altLang="en-US" dirty="0" smtClean="0"/>
              <a:t>：東森新聞</a:t>
            </a:r>
            <a:r>
              <a:rPr lang="en-US" altLang="zh-TW" dirty="0" smtClean="0"/>
              <a:t>(20200209)</a:t>
            </a:r>
            <a:r>
              <a:rPr lang="zh-TW" altLang="en-US" dirty="0" smtClean="0"/>
              <a:t>。為刺激買氣造謠「衛生紙缺貨」警逮傳銷商</a:t>
            </a:r>
            <a:r>
              <a:rPr lang="en-US" altLang="zh-TW" dirty="0" smtClean="0"/>
              <a:t>3</a:t>
            </a:r>
            <a:r>
              <a:rPr lang="zh-TW" altLang="en-US" dirty="0" smtClean="0"/>
              <a:t>人。取自：</a:t>
            </a:r>
            <a:r>
              <a:rPr lang="en-US" altLang="zh-TW" dirty="0" err="1" smtClean="0">
                <a:hlinkClick r:id="rId3"/>
              </a:rPr>
              <a:t>https://www.youtube.com/watch?v=oB9ogQ71mbk</a:t>
            </a:r>
            <a:endParaRPr lang="en-US" altLang="zh-TW" u="sng" dirty="0">
              <a:hlinkClick r:id="rId4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1F11-D9F1-E142-8E31-709A75824D68}" type="slidenum">
              <a:rPr kumimoji="1" lang="zh-TW" altLang="en-US" smtClean="0"/>
              <a:pPr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22028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0D5C-12F2-4D27-83BD-39A232329BAB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231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30D5C-12F2-4D27-83BD-39A232329BAB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231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6706-1E77-4743-BEE8-C50B4CB4A820}" type="datetimeFigureOut">
              <a:rPr kumimoji="1" lang="zh-TW" altLang="en-US" smtClean="0"/>
              <a:pPr/>
              <a:t>2020/3/25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ED43-B9F5-6147-8B2B-D9A4CB4C4811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9997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6706-1E77-4743-BEE8-C50B4CB4A820}" type="datetimeFigureOut">
              <a:rPr kumimoji="1" lang="zh-TW" altLang="en-US" smtClean="0"/>
              <a:pPr/>
              <a:t>2020/3/25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ED43-B9F5-6147-8B2B-D9A4CB4C4811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9096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6706-1E77-4743-BEE8-C50B4CB4A820}" type="datetimeFigureOut">
              <a:rPr kumimoji="1" lang="zh-TW" altLang="en-US" smtClean="0"/>
              <a:pPr/>
              <a:t>2020/3/25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ED43-B9F5-6147-8B2B-D9A4CB4C4811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49767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影片概念(有加過場動畫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 userDrawn="1"/>
        </p:nvSpPr>
        <p:spPr>
          <a:xfrm rot="2673607">
            <a:off x="10412107" y="3687193"/>
            <a:ext cx="2179207" cy="4821737"/>
          </a:xfrm>
          <a:prstGeom prst="roundRect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5" name="圓角矩形 14"/>
          <p:cNvSpPr/>
          <p:nvPr userDrawn="1"/>
        </p:nvSpPr>
        <p:spPr>
          <a:xfrm rot="2673607">
            <a:off x="9670653" y="583279"/>
            <a:ext cx="1186112" cy="8826456"/>
          </a:xfrm>
          <a:prstGeom prst="roundRect">
            <a:avLst/>
          </a:prstGeom>
          <a:solidFill>
            <a:srgbClr val="C5D9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6" name="圓角矩形 15"/>
          <p:cNvSpPr/>
          <p:nvPr userDrawn="1"/>
        </p:nvSpPr>
        <p:spPr>
          <a:xfrm rot="2673607">
            <a:off x="7619289" y="-1998217"/>
            <a:ext cx="2179207" cy="12350221"/>
          </a:xfrm>
          <a:prstGeom prst="roundRect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0" name="圓角矩形 19"/>
          <p:cNvSpPr/>
          <p:nvPr userDrawn="1"/>
        </p:nvSpPr>
        <p:spPr>
          <a:xfrm rot="2673607">
            <a:off x="4155366" y="-3790839"/>
            <a:ext cx="2179207" cy="13466384"/>
          </a:xfrm>
          <a:prstGeom prst="roundRect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1" name="圓角矩形 20"/>
          <p:cNvSpPr/>
          <p:nvPr userDrawn="1"/>
        </p:nvSpPr>
        <p:spPr>
          <a:xfrm rot="2673607">
            <a:off x="682371" y="-2106705"/>
            <a:ext cx="2179207" cy="7761484"/>
          </a:xfrm>
          <a:prstGeom prst="roundRect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2" name="圓角矩形 21"/>
          <p:cNvSpPr/>
          <p:nvPr userDrawn="1"/>
        </p:nvSpPr>
        <p:spPr>
          <a:xfrm rot="2673607">
            <a:off x="6669852" y="-2523418"/>
            <a:ext cx="1186112" cy="11544051"/>
          </a:xfrm>
          <a:prstGeom prst="roundRect">
            <a:avLst/>
          </a:prstGeom>
          <a:solidFill>
            <a:srgbClr val="C5D9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3" name="圓角矩形 22"/>
          <p:cNvSpPr/>
          <p:nvPr userDrawn="1"/>
        </p:nvSpPr>
        <p:spPr>
          <a:xfrm rot="2673607">
            <a:off x="2678677" y="-3190848"/>
            <a:ext cx="1186112" cy="11544051"/>
          </a:xfrm>
          <a:prstGeom prst="roundRect">
            <a:avLst/>
          </a:prstGeom>
          <a:solidFill>
            <a:srgbClr val="C5D9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4" name="圓角矩形 23"/>
          <p:cNvSpPr/>
          <p:nvPr userDrawn="1"/>
        </p:nvSpPr>
        <p:spPr>
          <a:xfrm rot="2673607">
            <a:off x="-530482" y="-4950972"/>
            <a:ext cx="1458027" cy="11544051"/>
          </a:xfrm>
          <a:prstGeom prst="roundRect">
            <a:avLst/>
          </a:prstGeom>
          <a:solidFill>
            <a:srgbClr val="C5D9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grpSp>
        <p:nvGrpSpPr>
          <p:cNvPr id="6" name="群組 5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9144000" cy="2571750"/>
            </a:xfrm>
            <a:prstGeom prst="rect">
              <a:avLst/>
            </a:prstGeom>
            <a:pattFill prst="dkUpDiag">
              <a:fgClr>
                <a:srgbClr val="FFC0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571750"/>
              <a:ext cx="9144000" cy="2571750"/>
            </a:xfrm>
            <a:prstGeom prst="rect">
              <a:avLst/>
            </a:prstGeom>
            <a:pattFill prst="dkUpDiag">
              <a:fgClr>
                <a:srgbClr val="FFFF99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335360" y="548680"/>
            <a:ext cx="11521280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 dirty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1" name="圓角矩形 10">
            <a:hlinkClick r:id="rId2" action="ppaction://hlinksldjump"/>
          </p:cNvPr>
          <p:cNvSpPr/>
          <p:nvPr userDrawn="1"/>
        </p:nvSpPr>
        <p:spPr>
          <a:xfrm>
            <a:off x="4151872" y="6324213"/>
            <a:ext cx="3864341" cy="533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r>
              <a:rPr lang="en-US" altLang="zh-TW" sz="3467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HOME</a:t>
            </a:r>
            <a:endParaRPr lang="zh-TW" altLang="en-US" sz="3467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Neue Light"/>
            </a:endParaRPr>
          </a:p>
        </p:txBody>
      </p:sp>
      <p:sp>
        <p:nvSpPr>
          <p:cNvPr id="12" name="動作按鈕: 上一項 11">
            <a:hlinkClick r:id="" action="ppaction://hlinkshowjump?jump=previousslide" highlightClick="1"/>
          </p:cNvPr>
          <p:cNvSpPr/>
          <p:nvPr userDrawn="1"/>
        </p:nvSpPr>
        <p:spPr>
          <a:xfrm>
            <a:off x="4655840" y="6326401"/>
            <a:ext cx="576064" cy="457532"/>
          </a:xfrm>
          <a:prstGeom prst="actionButtonBackPrevious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3" name="動作按鈕: 下一項 12">
            <a:hlinkClick r:id="" action="ppaction://hlinkshowjump?jump=nextslide" highlightClick="1"/>
          </p:cNvPr>
          <p:cNvSpPr/>
          <p:nvPr userDrawn="1"/>
        </p:nvSpPr>
        <p:spPr>
          <a:xfrm>
            <a:off x="6960160" y="6327150"/>
            <a:ext cx="576000" cy="456577"/>
          </a:xfrm>
          <a:prstGeom prst="actionButtonForwardNex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grpSp>
        <p:nvGrpSpPr>
          <p:cNvPr id="17" name="群組 16"/>
          <p:cNvGrpSpPr/>
          <p:nvPr userDrawn="1"/>
        </p:nvGrpSpPr>
        <p:grpSpPr>
          <a:xfrm>
            <a:off x="3215680" y="0"/>
            <a:ext cx="5856651" cy="1124744"/>
            <a:chOff x="2555776" y="0"/>
            <a:chExt cx="4392488" cy="843558"/>
          </a:xfrm>
        </p:grpSpPr>
        <p:sp>
          <p:nvSpPr>
            <p:cNvPr id="18" name="流程圖: 人工作業 17"/>
            <p:cNvSpPr/>
            <p:nvPr/>
          </p:nvSpPr>
          <p:spPr>
            <a:xfrm>
              <a:off x="2627784" y="0"/>
              <a:ext cx="4320480" cy="843558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en-US" altLang="zh-TW" sz="3467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endParaRPr>
            </a:p>
          </p:txBody>
        </p:sp>
        <p:sp>
          <p:nvSpPr>
            <p:cNvPr id="19" name="流程圖: 人工作業 18"/>
            <p:cNvSpPr/>
            <p:nvPr userDrawn="1"/>
          </p:nvSpPr>
          <p:spPr>
            <a:xfrm>
              <a:off x="2555776" y="0"/>
              <a:ext cx="4320480" cy="771550"/>
            </a:xfrm>
            <a:prstGeom prst="flowChartManualOperati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r>
                <a:rPr lang="zh-TW" altLang="en-US" sz="4800" b="1" kern="0" dirty="0">
                  <a:ln w="31750" cap="rnd">
                    <a:solidFill>
                      <a:schemeClr val="tx1"/>
                    </a:solidFill>
                    <a:miter lim="800000"/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rPr>
                <a:t>議題融入</a:t>
              </a:r>
            </a:p>
          </p:txBody>
        </p:sp>
      </p:grpSp>
      <p:pic>
        <p:nvPicPr>
          <p:cNvPr id="26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18" y="6464289"/>
            <a:ext cx="960570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/>
          <p:cNvSpPr/>
          <p:nvPr userDrawn="1"/>
        </p:nvSpPr>
        <p:spPr>
          <a:xfrm>
            <a:off x="4772560" y="102042"/>
            <a:ext cx="26468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7482" hangingPunct="0"/>
            <a:r>
              <a:rPr lang="zh-TW" altLang="en-US" sz="4800" b="1" kern="0" dirty="0">
                <a:ln cap="rnd">
                  <a:noFill/>
                  <a:miter lim="800000"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議題融入</a:t>
            </a:r>
          </a:p>
        </p:txBody>
      </p:sp>
    </p:spTree>
    <p:extLst>
      <p:ext uri="{BB962C8B-B14F-4D97-AF65-F5344CB8AC3E}">
        <p14:creationId xmlns:p14="http://schemas.microsoft.com/office/powerpoint/2010/main" val="259924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9" grpId="0" animBg="1"/>
      <p:bldP spid="11" grpId="0"/>
      <p:bldP spid="12" grpId="0" animBg="1"/>
      <p:bldP spid="13" grpId="0" animBg="1"/>
      <p:bldP spid="29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學準備(有加過場動畫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圓角矩形 35"/>
          <p:cNvSpPr/>
          <p:nvPr userDrawn="1"/>
        </p:nvSpPr>
        <p:spPr>
          <a:xfrm rot="2673607">
            <a:off x="10412107" y="3687193"/>
            <a:ext cx="2179207" cy="4821737"/>
          </a:xfrm>
          <a:prstGeom prst="round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37" name="圓角矩形 36"/>
          <p:cNvSpPr/>
          <p:nvPr userDrawn="1"/>
        </p:nvSpPr>
        <p:spPr>
          <a:xfrm rot="2673607">
            <a:off x="9670653" y="583279"/>
            <a:ext cx="1186112" cy="8826456"/>
          </a:xfrm>
          <a:prstGeom prst="roundRect">
            <a:avLst/>
          </a:prstGeom>
          <a:solidFill>
            <a:srgbClr val="FF176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38" name="圓角矩形 37"/>
          <p:cNvSpPr/>
          <p:nvPr userDrawn="1"/>
        </p:nvSpPr>
        <p:spPr>
          <a:xfrm rot="2673607">
            <a:off x="7619289" y="-1998217"/>
            <a:ext cx="2179207" cy="12350221"/>
          </a:xfrm>
          <a:prstGeom prst="round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39" name="圓角矩形 38"/>
          <p:cNvSpPr/>
          <p:nvPr userDrawn="1"/>
        </p:nvSpPr>
        <p:spPr>
          <a:xfrm rot="2673607">
            <a:off x="4155366" y="-3790839"/>
            <a:ext cx="2179207" cy="13466384"/>
          </a:xfrm>
          <a:prstGeom prst="round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40" name="圓角矩形 39"/>
          <p:cNvSpPr/>
          <p:nvPr userDrawn="1"/>
        </p:nvSpPr>
        <p:spPr>
          <a:xfrm rot="2673607">
            <a:off x="682371" y="-2106705"/>
            <a:ext cx="2179207" cy="7761484"/>
          </a:xfrm>
          <a:prstGeom prst="round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41" name="圓角矩形 40"/>
          <p:cNvSpPr/>
          <p:nvPr userDrawn="1"/>
        </p:nvSpPr>
        <p:spPr>
          <a:xfrm rot="2673607">
            <a:off x="6669852" y="-2523418"/>
            <a:ext cx="1186112" cy="11544051"/>
          </a:xfrm>
          <a:prstGeom prst="roundRect">
            <a:avLst/>
          </a:prstGeom>
          <a:solidFill>
            <a:srgbClr val="FF176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42" name="圓角矩形 41"/>
          <p:cNvSpPr/>
          <p:nvPr userDrawn="1"/>
        </p:nvSpPr>
        <p:spPr>
          <a:xfrm rot="2673607">
            <a:off x="2678677" y="-3190848"/>
            <a:ext cx="1186112" cy="11544051"/>
          </a:xfrm>
          <a:prstGeom prst="roundRect">
            <a:avLst/>
          </a:prstGeom>
          <a:solidFill>
            <a:srgbClr val="FF176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43" name="圓角矩形 42"/>
          <p:cNvSpPr/>
          <p:nvPr userDrawn="1"/>
        </p:nvSpPr>
        <p:spPr>
          <a:xfrm rot="2673607">
            <a:off x="-530482" y="-4950972"/>
            <a:ext cx="1458027" cy="11544051"/>
          </a:xfrm>
          <a:prstGeom prst="roundRect">
            <a:avLst/>
          </a:prstGeom>
          <a:solidFill>
            <a:srgbClr val="FF176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grpSp>
        <p:nvGrpSpPr>
          <p:cNvPr id="25" name="群組 2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26" name="矩形 25"/>
            <p:cNvSpPr/>
            <p:nvPr/>
          </p:nvSpPr>
          <p:spPr>
            <a:xfrm>
              <a:off x="0" y="0"/>
              <a:ext cx="9144000" cy="2571750"/>
            </a:xfrm>
            <a:prstGeom prst="rect">
              <a:avLst/>
            </a:prstGeom>
            <a:pattFill prst="dkUpDiag">
              <a:fgClr>
                <a:srgbClr val="7030A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0" y="2571750"/>
              <a:ext cx="9144000" cy="2571750"/>
            </a:xfrm>
            <a:prstGeom prst="rect">
              <a:avLst/>
            </a:prstGeom>
            <a:pattFill prst="dkUpDiag">
              <a:fgClr>
                <a:schemeClr val="accent4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</p:grpSp>
      <p:sp>
        <p:nvSpPr>
          <p:cNvPr id="28" name="矩形 27"/>
          <p:cNvSpPr/>
          <p:nvPr userDrawn="1"/>
        </p:nvSpPr>
        <p:spPr>
          <a:xfrm>
            <a:off x="335360" y="548680"/>
            <a:ext cx="11521280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 dirty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30" name="圓角矩形 29">
            <a:hlinkClick r:id="rId2" action="ppaction://hlinksldjump"/>
          </p:cNvPr>
          <p:cNvSpPr/>
          <p:nvPr userDrawn="1"/>
        </p:nvSpPr>
        <p:spPr>
          <a:xfrm>
            <a:off x="4151872" y="6324213"/>
            <a:ext cx="3864341" cy="533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r>
              <a:rPr lang="en-US" altLang="zh-TW" sz="3467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HOME</a:t>
            </a:r>
            <a:endParaRPr lang="zh-TW" altLang="en-US" sz="3467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Neue Light"/>
            </a:endParaRPr>
          </a:p>
        </p:txBody>
      </p:sp>
      <p:sp>
        <p:nvSpPr>
          <p:cNvPr id="31" name="動作按鈕: 上一項 30">
            <a:hlinkClick r:id="" action="ppaction://hlinkshowjump?jump=previousslide" highlightClick="1"/>
          </p:cNvPr>
          <p:cNvSpPr/>
          <p:nvPr userDrawn="1"/>
        </p:nvSpPr>
        <p:spPr>
          <a:xfrm>
            <a:off x="4655840" y="6326401"/>
            <a:ext cx="576064" cy="457532"/>
          </a:xfrm>
          <a:prstGeom prst="actionButtonBackPrevio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32" name="動作按鈕: 下一項 31">
            <a:hlinkClick r:id="" action="ppaction://hlinkshowjump?jump=nextslide" highlightClick="1"/>
          </p:cNvPr>
          <p:cNvSpPr/>
          <p:nvPr userDrawn="1"/>
        </p:nvSpPr>
        <p:spPr>
          <a:xfrm>
            <a:off x="6960160" y="6327150"/>
            <a:ext cx="576000" cy="456577"/>
          </a:xfrm>
          <a:prstGeom prst="actionButtonForwardNex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grpSp>
        <p:nvGrpSpPr>
          <p:cNvPr id="33" name="群組 32"/>
          <p:cNvGrpSpPr/>
          <p:nvPr userDrawn="1"/>
        </p:nvGrpSpPr>
        <p:grpSpPr>
          <a:xfrm>
            <a:off x="3215680" y="0"/>
            <a:ext cx="5856651" cy="1124744"/>
            <a:chOff x="2555776" y="0"/>
            <a:chExt cx="4392488" cy="843558"/>
          </a:xfrm>
        </p:grpSpPr>
        <p:sp>
          <p:nvSpPr>
            <p:cNvPr id="34" name="流程圖: 人工作業 33"/>
            <p:cNvSpPr/>
            <p:nvPr/>
          </p:nvSpPr>
          <p:spPr>
            <a:xfrm>
              <a:off x="2627784" y="0"/>
              <a:ext cx="4320480" cy="843558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en-US" altLang="zh-TW" sz="3467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endParaRPr>
            </a:p>
          </p:txBody>
        </p:sp>
        <p:sp>
          <p:nvSpPr>
            <p:cNvPr id="35" name="流程圖: 人工作業 34"/>
            <p:cNvSpPr/>
            <p:nvPr/>
          </p:nvSpPr>
          <p:spPr>
            <a:xfrm>
              <a:off x="2555776" y="0"/>
              <a:ext cx="4320480" cy="771550"/>
            </a:xfrm>
            <a:prstGeom prst="flowChartManualOperation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r>
                <a:rPr lang="zh-TW" altLang="en-US" sz="4800" b="1" kern="0" dirty="0">
                  <a:ln w="31750">
                    <a:solidFill>
                      <a:schemeClr val="tx1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rPr>
                <a:t>教學準備</a:t>
              </a:r>
            </a:p>
          </p:txBody>
        </p:sp>
      </p:grpSp>
      <p:pic>
        <p:nvPicPr>
          <p:cNvPr id="21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18" y="6464289"/>
            <a:ext cx="960570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 userDrawn="1"/>
        </p:nvSpPr>
        <p:spPr>
          <a:xfrm>
            <a:off x="4772564" y="10204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7482" hangingPunct="0"/>
            <a:r>
              <a:rPr lang="zh-TW" altLang="en-US" sz="4800" b="1" kern="0" dirty="0">
                <a:ln cap="rnd">
                  <a:noFill/>
                  <a:miter lim="800000"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教學準備</a:t>
            </a:r>
          </a:p>
        </p:txBody>
      </p:sp>
    </p:spTree>
    <p:extLst>
      <p:ext uri="{BB962C8B-B14F-4D97-AF65-F5344CB8AC3E}">
        <p14:creationId xmlns:p14="http://schemas.microsoft.com/office/powerpoint/2010/main" val="121831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2" grpId="2" animBg="1"/>
      <p:bldP spid="43" grpId="0" animBg="1"/>
      <p:bldP spid="43" grpId="1" animBg="1"/>
      <p:bldP spid="28" grpId="0" animBg="1"/>
      <p:bldP spid="30" grpId="0"/>
      <p:bldP spid="31" grpId="0" animBg="1"/>
      <p:bldP spid="32" grpId="0" animBg="1"/>
      <p:bldP spid="2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學準備(有加過場動畫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26" name="矩形 25"/>
            <p:cNvSpPr/>
            <p:nvPr/>
          </p:nvSpPr>
          <p:spPr>
            <a:xfrm>
              <a:off x="0" y="0"/>
              <a:ext cx="9144000" cy="2571750"/>
            </a:xfrm>
            <a:prstGeom prst="rect">
              <a:avLst/>
            </a:prstGeom>
            <a:pattFill prst="dkUpDiag">
              <a:fgClr>
                <a:srgbClr val="7030A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0" y="2571750"/>
              <a:ext cx="9144000" cy="2571750"/>
            </a:xfrm>
            <a:prstGeom prst="rect">
              <a:avLst/>
            </a:prstGeom>
            <a:pattFill prst="dkUpDiag">
              <a:fgClr>
                <a:schemeClr val="accent4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</p:grpSp>
      <p:sp>
        <p:nvSpPr>
          <p:cNvPr id="28" name="矩形 27"/>
          <p:cNvSpPr/>
          <p:nvPr userDrawn="1"/>
        </p:nvSpPr>
        <p:spPr>
          <a:xfrm>
            <a:off x="335360" y="548680"/>
            <a:ext cx="11521280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 dirty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30" name="圓角矩形 29">
            <a:hlinkClick r:id="rId2" action="ppaction://hlinksldjump"/>
          </p:cNvPr>
          <p:cNvSpPr/>
          <p:nvPr userDrawn="1"/>
        </p:nvSpPr>
        <p:spPr>
          <a:xfrm>
            <a:off x="4151872" y="6324213"/>
            <a:ext cx="3864341" cy="533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r>
              <a:rPr lang="en-US" altLang="zh-TW" sz="3467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HOME</a:t>
            </a:r>
            <a:endParaRPr lang="zh-TW" altLang="en-US" sz="3467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Neue Light"/>
            </a:endParaRPr>
          </a:p>
        </p:txBody>
      </p:sp>
      <p:sp>
        <p:nvSpPr>
          <p:cNvPr id="31" name="動作按鈕: 上一項 30">
            <a:hlinkClick r:id="" action="ppaction://hlinkshowjump?jump=previousslide" highlightClick="1"/>
          </p:cNvPr>
          <p:cNvSpPr/>
          <p:nvPr userDrawn="1"/>
        </p:nvSpPr>
        <p:spPr>
          <a:xfrm>
            <a:off x="4655840" y="6326401"/>
            <a:ext cx="576064" cy="457532"/>
          </a:xfrm>
          <a:prstGeom prst="actionButtonBackPrevio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32" name="動作按鈕: 下一項 31">
            <a:hlinkClick r:id="" action="ppaction://hlinkshowjump?jump=nextslide" highlightClick="1"/>
          </p:cNvPr>
          <p:cNvSpPr/>
          <p:nvPr userDrawn="1"/>
        </p:nvSpPr>
        <p:spPr>
          <a:xfrm>
            <a:off x="6960160" y="6327150"/>
            <a:ext cx="576000" cy="456577"/>
          </a:xfrm>
          <a:prstGeom prst="actionButtonForwardNex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grpSp>
        <p:nvGrpSpPr>
          <p:cNvPr id="33" name="群組 32"/>
          <p:cNvGrpSpPr/>
          <p:nvPr userDrawn="1"/>
        </p:nvGrpSpPr>
        <p:grpSpPr>
          <a:xfrm>
            <a:off x="3215680" y="0"/>
            <a:ext cx="5856651" cy="1124744"/>
            <a:chOff x="2555776" y="0"/>
            <a:chExt cx="4392488" cy="843558"/>
          </a:xfrm>
        </p:grpSpPr>
        <p:sp>
          <p:nvSpPr>
            <p:cNvPr id="34" name="流程圖: 人工作業 33"/>
            <p:cNvSpPr/>
            <p:nvPr/>
          </p:nvSpPr>
          <p:spPr>
            <a:xfrm>
              <a:off x="2627784" y="0"/>
              <a:ext cx="4320480" cy="843558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en-US" altLang="zh-TW" sz="3467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endParaRPr>
            </a:p>
          </p:txBody>
        </p:sp>
        <p:sp>
          <p:nvSpPr>
            <p:cNvPr id="35" name="流程圖: 人工作業 34"/>
            <p:cNvSpPr/>
            <p:nvPr/>
          </p:nvSpPr>
          <p:spPr>
            <a:xfrm>
              <a:off x="2555776" y="0"/>
              <a:ext cx="4320480" cy="771550"/>
            </a:xfrm>
            <a:prstGeom prst="flowChartManualOperation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r>
                <a:rPr lang="zh-TW" altLang="en-US" sz="4800" b="1" kern="0" dirty="0">
                  <a:ln w="31750">
                    <a:solidFill>
                      <a:schemeClr val="tx1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rPr>
                <a:t>教學準備</a:t>
              </a:r>
            </a:p>
          </p:txBody>
        </p:sp>
      </p:grpSp>
      <p:pic>
        <p:nvPicPr>
          <p:cNvPr id="21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18" y="6464289"/>
            <a:ext cx="960570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 userDrawn="1"/>
        </p:nvSpPr>
        <p:spPr>
          <a:xfrm>
            <a:off x="4772564" y="10204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7482" hangingPunct="0"/>
            <a:r>
              <a:rPr lang="zh-TW" altLang="en-US" sz="4800" b="1" kern="0" dirty="0">
                <a:ln cap="rnd">
                  <a:noFill/>
                  <a:miter lim="800000"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教學準備</a:t>
            </a:r>
          </a:p>
        </p:txBody>
      </p:sp>
    </p:spTree>
    <p:extLst>
      <p:ext uri="{BB962C8B-B14F-4D97-AF65-F5344CB8AC3E}">
        <p14:creationId xmlns:p14="http://schemas.microsoft.com/office/powerpoint/2010/main" val="3242197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焦點事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-406399" y="-228600"/>
            <a:ext cx="13004800" cy="7315200"/>
            <a:chOff x="-304800" y="-171450"/>
            <a:chExt cx="9753600" cy="5486400"/>
          </a:xfrm>
        </p:grpSpPr>
        <p:grpSp>
          <p:nvGrpSpPr>
            <p:cNvPr id="9" name="群組 8"/>
            <p:cNvGrpSpPr/>
            <p:nvPr/>
          </p:nvGrpSpPr>
          <p:grpSpPr>
            <a:xfrm>
              <a:off x="-304800" y="-171450"/>
              <a:ext cx="9753600" cy="5486400"/>
              <a:chOff x="-304800" y="-171450"/>
              <a:chExt cx="9753600" cy="5486400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-304800" y="-171450"/>
                <a:ext cx="9753600" cy="548640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  <a:effectLst>
                <a:glow rad="1295400">
                  <a:schemeClr val="bg1">
                    <a:lumMod val="65000"/>
                    <a:alpha val="75000"/>
                  </a:schemeClr>
                </a:glow>
                <a:softEdge rad="889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7482" hangingPunct="0"/>
                <a:endParaRPr lang="zh-TW" altLang="en-US" sz="3467" kern="0" dirty="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  <a:sym typeface="Helvetica Neue Light"/>
                </a:endParaRPr>
              </a:p>
            </p:txBody>
          </p:sp>
          <p:sp>
            <p:nvSpPr>
              <p:cNvPr id="13" name="圓角矩形 12">
                <a:hlinkClick r:id="rId2" action="ppaction://hlinksldjump"/>
              </p:cNvPr>
              <p:cNvSpPr/>
              <p:nvPr/>
            </p:nvSpPr>
            <p:spPr>
              <a:xfrm>
                <a:off x="3113904" y="4731990"/>
                <a:ext cx="2898256" cy="38829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7482" hangingPunct="0"/>
                <a:r>
                  <a:rPr lang="en-US" altLang="zh-TW" sz="3467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Helvetica Neue Light"/>
                  </a:rPr>
                  <a:t>HOME</a:t>
                </a:r>
                <a:endParaRPr lang="zh-TW" altLang="en-US" sz="3467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endParaRPr>
              </a:p>
            </p:txBody>
          </p:sp>
        </p:grpSp>
        <p:sp>
          <p:nvSpPr>
            <p:cNvPr id="10" name="動作按鈕: 上一項 9">
              <a:hlinkClick r:id="" action="ppaction://hlinkshowjump?jump=previousslide" highlightClick="1"/>
            </p:cNvPr>
            <p:cNvSpPr/>
            <p:nvPr/>
          </p:nvSpPr>
          <p:spPr>
            <a:xfrm>
              <a:off x="3491880" y="4744800"/>
              <a:ext cx="432048" cy="360753"/>
            </a:xfrm>
            <a:prstGeom prst="actionButtonBackPreviou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  <a:sym typeface="Helvetica Neue Light"/>
              </a:endParaRPr>
            </a:p>
          </p:txBody>
        </p:sp>
        <p:sp>
          <p:nvSpPr>
            <p:cNvPr id="11" name="動作按鈕: 下一項 10">
              <a:hlinkClick r:id="" action="ppaction://hlinkshowjump?jump=nextslide" highlightClick="1"/>
            </p:cNvPr>
            <p:cNvSpPr/>
            <p:nvPr/>
          </p:nvSpPr>
          <p:spPr>
            <a:xfrm>
              <a:off x="5220120" y="4745362"/>
              <a:ext cx="432000" cy="360000"/>
            </a:xfrm>
            <a:prstGeom prst="actionButtonForwardNex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  <a:sym typeface="Helvetica Neue Light"/>
              </a:endParaRPr>
            </a:p>
          </p:txBody>
        </p:sp>
      </p:grpSp>
      <p:pic>
        <p:nvPicPr>
          <p:cNvPr id="14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20" y="6464289"/>
            <a:ext cx="960566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668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議題討論（有加過場動畫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 userDrawn="1"/>
        </p:nvSpPr>
        <p:spPr>
          <a:xfrm rot="2673607">
            <a:off x="10412107" y="3687193"/>
            <a:ext cx="2179207" cy="4821737"/>
          </a:xfrm>
          <a:prstGeom prst="roundRect">
            <a:avLst/>
          </a:prstGeom>
          <a:solidFill>
            <a:srgbClr val="FF176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7" name="圓角矩形 6"/>
          <p:cNvSpPr/>
          <p:nvPr userDrawn="1"/>
        </p:nvSpPr>
        <p:spPr>
          <a:xfrm rot="2673607">
            <a:off x="9670653" y="583279"/>
            <a:ext cx="1186112" cy="8826456"/>
          </a:xfrm>
          <a:prstGeom prst="roundRect">
            <a:avLst/>
          </a:prstGeom>
          <a:solidFill>
            <a:srgbClr val="94C9E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8" name="圓角矩形 7"/>
          <p:cNvSpPr/>
          <p:nvPr userDrawn="1"/>
        </p:nvSpPr>
        <p:spPr>
          <a:xfrm rot="2673607">
            <a:off x="7619289" y="-1998217"/>
            <a:ext cx="2179207" cy="12350221"/>
          </a:xfrm>
          <a:prstGeom prst="roundRect">
            <a:avLst/>
          </a:prstGeom>
          <a:solidFill>
            <a:srgbClr val="FF176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9" name="圓角矩形 8"/>
          <p:cNvSpPr/>
          <p:nvPr userDrawn="1"/>
        </p:nvSpPr>
        <p:spPr>
          <a:xfrm rot="2673607">
            <a:off x="4155366" y="-3790839"/>
            <a:ext cx="2179207" cy="13466384"/>
          </a:xfrm>
          <a:prstGeom prst="roundRect">
            <a:avLst/>
          </a:prstGeom>
          <a:solidFill>
            <a:srgbClr val="FF176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0" name="圓角矩形 9"/>
          <p:cNvSpPr/>
          <p:nvPr userDrawn="1"/>
        </p:nvSpPr>
        <p:spPr>
          <a:xfrm rot="2673607">
            <a:off x="682371" y="-2106705"/>
            <a:ext cx="2179207" cy="7761484"/>
          </a:xfrm>
          <a:prstGeom prst="roundRect">
            <a:avLst/>
          </a:prstGeom>
          <a:solidFill>
            <a:srgbClr val="FF176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1" name="圓角矩形 10"/>
          <p:cNvSpPr/>
          <p:nvPr userDrawn="1"/>
        </p:nvSpPr>
        <p:spPr>
          <a:xfrm rot="2673607">
            <a:off x="6669852" y="-2523418"/>
            <a:ext cx="1186112" cy="11544051"/>
          </a:xfrm>
          <a:prstGeom prst="roundRect">
            <a:avLst/>
          </a:prstGeom>
          <a:solidFill>
            <a:srgbClr val="94C9E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2" name="圓角矩形 11"/>
          <p:cNvSpPr/>
          <p:nvPr userDrawn="1"/>
        </p:nvSpPr>
        <p:spPr>
          <a:xfrm rot="2673607">
            <a:off x="2678677" y="-3190848"/>
            <a:ext cx="1186112" cy="11544051"/>
          </a:xfrm>
          <a:prstGeom prst="roundRect">
            <a:avLst/>
          </a:prstGeom>
          <a:solidFill>
            <a:srgbClr val="94C9E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3" name="圓角矩形 12"/>
          <p:cNvSpPr/>
          <p:nvPr userDrawn="1"/>
        </p:nvSpPr>
        <p:spPr>
          <a:xfrm rot="2673607">
            <a:off x="-624770" y="-4854962"/>
            <a:ext cx="1458027" cy="11544051"/>
          </a:xfrm>
          <a:prstGeom prst="roundRect">
            <a:avLst/>
          </a:prstGeom>
          <a:solidFill>
            <a:srgbClr val="94C9E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grpSp>
        <p:nvGrpSpPr>
          <p:cNvPr id="14" name="群組 13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5" name="矩形 14"/>
            <p:cNvSpPr/>
            <p:nvPr/>
          </p:nvSpPr>
          <p:spPr>
            <a:xfrm>
              <a:off x="0" y="0"/>
              <a:ext cx="9144000" cy="2571750"/>
            </a:xfrm>
            <a:prstGeom prst="rect">
              <a:avLst/>
            </a:prstGeom>
            <a:pattFill prst="dkUpDiag">
              <a:fgClr>
                <a:srgbClr val="FF1762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2571750"/>
              <a:ext cx="9144000" cy="2571750"/>
            </a:xfrm>
            <a:prstGeom prst="rect">
              <a:avLst/>
            </a:prstGeom>
            <a:pattFill prst="dkUpDiag">
              <a:fgClr>
                <a:schemeClr val="accent2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</p:grpSp>
      <p:sp>
        <p:nvSpPr>
          <p:cNvPr id="17" name="矩形 16"/>
          <p:cNvSpPr/>
          <p:nvPr userDrawn="1"/>
        </p:nvSpPr>
        <p:spPr>
          <a:xfrm>
            <a:off x="335360" y="548680"/>
            <a:ext cx="11521280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 dirty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9" name="圓角矩形 18">
            <a:hlinkClick r:id="rId2" action="ppaction://hlinksldjump"/>
          </p:cNvPr>
          <p:cNvSpPr/>
          <p:nvPr userDrawn="1"/>
        </p:nvSpPr>
        <p:spPr>
          <a:xfrm>
            <a:off x="4151872" y="6324213"/>
            <a:ext cx="3864341" cy="533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r>
              <a:rPr lang="en-US" altLang="zh-TW" sz="3467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HOME</a:t>
            </a:r>
            <a:endParaRPr lang="zh-TW" altLang="en-US" sz="3467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Neue Light"/>
            </a:endParaRPr>
          </a:p>
        </p:txBody>
      </p:sp>
      <p:sp>
        <p:nvSpPr>
          <p:cNvPr id="20" name="動作按鈕: 上一項 19">
            <a:hlinkClick r:id="" action="ppaction://hlinkshowjump?jump=previousslide" highlightClick="1"/>
          </p:cNvPr>
          <p:cNvSpPr/>
          <p:nvPr userDrawn="1"/>
        </p:nvSpPr>
        <p:spPr>
          <a:xfrm>
            <a:off x="4655840" y="6326401"/>
            <a:ext cx="576064" cy="457532"/>
          </a:xfrm>
          <a:prstGeom prst="actionButtonBackPrevio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21" name="動作按鈕: 下一項 20">
            <a:hlinkClick r:id="" action="ppaction://hlinkshowjump?jump=nextslide" highlightClick="1"/>
          </p:cNvPr>
          <p:cNvSpPr/>
          <p:nvPr userDrawn="1"/>
        </p:nvSpPr>
        <p:spPr>
          <a:xfrm>
            <a:off x="6960160" y="6327150"/>
            <a:ext cx="576000" cy="456577"/>
          </a:xfrm>
          <a:prstGeom prst="actionButtonForwardNex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grpSp>
        <p:nvGrpSpPr>
          <p:cNvPr id="22" name="群組 21"/>
          <p:cNvGrpSpPr/>
          <p:nvPr userDrawn="1"/>
        </p:nvGrpSpPr>
        <p:grpSpPr>
          <a:xfrm>
            <a:off x="3215680" y="0"/>
            <a:ext cx="5856651" cy="1124744"/>
            <a:chOff x="2555776" y="0"/>
            <a:chExt cx="4392488" cy="843558"/>
          </a:xfrm>
        </p:grpSpPr>
        <p:sp>
          <p:nvSpPr>
            <p:cNvPr id="23" name="流程圖: 人工作業 22"/>
            <p:cNvSpPr/>
            <p:nvPr/>
          </p:nvSpPr>
          <p:spPr>
            <a:xfrm>
              <a:off x="2627784" y="0"/>
              <a:ext cx="4320480" cy="843558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en-US" altLang="zh-TW" sz="3467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endParaRPr>
            </a:p>
          </p:txBody>
        </p:sp>
        <p:sp>
          <p:nvSpPr>
            <p:cNvPr id="24" name="流程圖: 人工作業 23"/>
            <p:cNvSpPr/>
            <p:nvPr/>
          </p:nvSpPr>
          <p:spPr>
            <a:xfrm>
              <a:off x="2555776" y="0"/>
              <a:ext cx="4320480" cy="771550"/>
            </a:xfrm>
            <a:prstGeom prst="flowChartManualOperation">
              <a:avLst/>
            </a:prstGeom>
            <a:solidFill>
              <a:srgbClr val="FF176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r>
                <a:rPr lang="zh-TW" altLang="en-US" sz="4800" b="1" kern="0" dirty="0">
                  <a:ln w="31750">
                    <a:solidFill>
                      <a:schemeClr val="tx1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rPr>
                <a:t>議題討論</a:t>
              </a:r>
            </a:p>
          </p:txBody>
        </p:sp>
      </p:grpSp>
      <p:pic>
        <p:nvPicPr>
          <p:cNvPr id="26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18" y="6464289"/>
            <a:ext cx="960570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 userDrawn="1"/>
        </p:nvSpPr>
        <p:spPr>
          <a:xfrm>
            <a:off x="4772561" y="10204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7482" hangingPunct="0"/>
            <a:r>
              <a:rPr lang="zh-TW" altLang="en-US" sz="4800" b="1" kern="0" dirty="0">
                <a:ln cap="rnd">
                  <a:noFill/>
                  <a:miter lim="800000"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議題討論</a:t>
            </a:r>
          </a:p>
        </p:txBody>
      </p:sp>
    </p:spTree>
    <p:extLst>
      <p:ext uri="{BB962C8B-B14F-4D97-AF65-F5344CB8AC3E}">
        <p14:creationId xmlns:p14="http://schemas.microsoft.com/office/powerpoint/2010/main" val="33211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7" grpId="0" animBg="1"/>
      <p:bldP spid="19" grpId="0"/>
      <p:bldP spid="20" grpId="0" animBg="1"/>
      <p:bldP spid="21" grpId="0" animBg="1"/>
      <p:bldP spid="2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議題討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5" name="矩形 14"/>
            <p:cNvSpPr/>
            <p:nvPr/>
          </p:nvSpPr>
          <p:spPr>
            <a:xfrm>
              <a:off x="0" y="0"/>
              <a:ext cx="9144000" cy="2571750"/>
            </a:xfrm>
            <a:prstGeom prst="rect">
              <a:avLst/>
            </a:prstGeom>
            <a:pattFill prst="dkUpDiag">
              <a:fgClr>
                <a:srgbClr val="FF1762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2571750"/>
              <a:ext cx="9144000" cy="2571750"/>
            </a:xfrm>
            <a:prstGeom prst="rect">
              <a:avLst/>
            </a:prstGeom>
            <a:pattFill prst="dkUpDiag">
              <a:fgClr>
                <a:schemeClr val="accent2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</p:grpSp>
      <p:sp>
        <p:nvSpPr>
          <p:cNvPr id="17" name="矩形 16"/>
          <p:cNvSpPr/>
          <p:nvPr userDrawn="1"/>
        </p:nvSpPr>
        <p:spPr>
          <a:xfrm>
            <a:off x="335360" y="548680"/>
            <a:ext cx="11521280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 dirty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9" name="圓角矩形 18">
            <a:hlinkClick r:id="rId2" action="ppaction://hlinksldjump"/>
          </p:cNvPr>
          <p:cNvSpPr/>
          <p:nvPr userDrawn="1"/>
        </p:nvSpPr>
        <p:spPr>
          <a:xfrm>
            <a:off x="4151872" y="6324213"/>
            <a:ext cx="3864341" cy="533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r>
              <a:rPr lang="en-US" altLang="zh-TW" sz="3467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HOME</a:t>
            </a:r>
            <a:endParaRPr lang="zh-TW" altLang="en-US" sz="3467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Neue Light"/>
            </a:endParaRPr>
          </a:p>
        </p:txBody>
      </p:sp>
      <p:sp>
        <p:nvSpPr>
          <p:cNvPr id="20" name="動作按鈕: 上一項 19">
            <a:hlinkClick r:id="" action="ppaction://hlinkshowjump?jump=previousslide" highlightClick="1"/>
          </p:cNvPr>
          <p:cNvSpPr/>
          <p:nvPr userDrawn="1"/>
        </p:nvSpPr>
        <p:spPr>
          <a:xfrm>
            <a:off x="4655840" y="6326401"/>
            <a:ext cx="576064" cy="457532"/>
          </a:xfrm>
          <a:prstGeom prst="actionButtonBackPrevio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21" name="動作按鈕: 下一項 20">
            <a:hlinkClick r:id="" action="ppaction://hlinkshowjump?jump=nextslide" highlightClick="1"/>
          </p:cNvPr>
          <p:cNvSpPr/>
          <p:nvPr userDrawn="1"/>
        </p:nvSpPr>
        <p:spPr>
          <a:xfrm>
            <a:off x="6960160" y="6327150"/>
            <a:ext cx="576000" cy="456577"/>
          </a:xfrm>
          <a:prstGeom prst="actionButtonForwardNex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pic>
        <p:nvPicPr>
          <p:cNvPr id="26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18" y="6464289"/>
            <a:ext cx="960570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群組 12"/>
          <p:cNvGrpSpPr/>
          <p:nvPr userDrawn="1"/>
        </p:nvGrpSpPr>
        <p:grpSpPr>
          <a:xfrm>
            <a:off x="3215680" y="0"/>
            <a:ext cx="5856651" cy="1124744"/>
            <a:chOff x="2555776" y="0"/>
            <a:chExt cx="4392488" cy="843558"/>
          </a:xfrm>
        </p:grpSpPr>
        <p:sp>
          <p:nvSpPr>
            <p:cNvPr id="18" name="流程圖: 人工作業 17"/>
            <p:cNvSpPr/>
            <p:nvPr/>
          </p:nvSpPr>
          <p:spPr>
            <a:xfrm>
              <a:off x="2627784" y="0"/>
              <a:ext cx="4320480" cy="843558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en-US" altLang="zh-TW" sz="3467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endParaRPr>
            </a:p>
          </p:txBody>
        </p:sp>
        <p:sp>
          <p:nvSpPr>
            <p:cNvPr id="25" name="流程圖: 人工作業 24"/>
            <p:cNvSpPr/>
            <p:nvPr/>
          </p:nvSpPr>
          <p:spPr>
            <a:xfrm>
              <a:off x="2555776" y="0"/>
              <a:ext cx="4320480" cy="771550"/>
            </a:xfrm>
            <a:prstGeom prst="flowChartManualOperation">
              <a:avLst/>
            </a:prstGeom>
            <a:solidFill>
              <a:srgbClr val="FF176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r>
                <a:rPr lang="zh-TW" altLang="en-US" sz="4800" b="1" kern="0" dirty="0">
                  <a:ln w="31750">
                    <a:solidFill>
                      <a:schemeClr val="tx1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rPr>
                <a:t>議題討論</a:t>
              </a:r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4772561" y="10204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7482" hangingPunct="0"/>
            <a:r>
              <a:rPr lang="zh-TW" altLang="en-US" sz="4800" b="1" kern="0" dirty="0">
                <a:ln cap="rnd">
                  <a:noFill/>
                  <a:miter lim="800000"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議題討論</a:t>
            </a:r>
          </a:p>
        </p:txBody>
      </p:sp>
    </p:spTree>
    <p:extLst>
      <p:ext uri="{BB962C8B-B14F-4D97-AF65-F5344CB8AC3E}">
        <p14:creationId xmlns:p14="http://schemas.microsoft.com/office/powerpoint/2010/main" val="3067790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議點就通（有加過場動畫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 userDrawn="1"/>
        </p:nvSpPr>
        <p:spPr>
          <a:xfrm rot="2673607">
            <a:off x="10412107" y="3687193"/>
            <a:ext cx="2179207" cy="4821737"/>
          </a:xfrm>
          <a:prstGeom prst="roundRect">
            <a:avLst/>
          </a:prstGeom>
          <a:solidFill>
            <a:srgbClr val="C5D9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7" name="圓角矩形 6"/>
          <p:cNvSpPr/>
          <p:nvPr userDrawn="1"/>
        </p:nvSpPr>
        <p:spPr>
          <a:xfrm rot="2673607">
            <a:off x="9670653" y="583279"/>
            <a:ext cx="1186112" cy="8826456"/>
          </a:xfrm>
          <a:prstGeom prst="roundRect">
            <a:avLst/>
          </a:prstGeom>
          <a:solidFill>
            <a:srgbClr val="94C9E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8" name="圓角矩形 7"/>
          <p:cNvSpPr/>
          <p:nvPr userDrawn="1"/>
        </p:nvSpPr>
        <p:spPr>
          <a:xfrm rot="2673607">
            <a:off x="7619289" y="-1998217"/>
            <a:ext cx="2179207" cy="12350221"/>
          </a:xfrm>
          <a:prstGeom prst="roundRect">
            <a:avLst/>
          </a:prstGeom>
          <a:solidFill>
            <a:srgbClr val="C5D9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9" name="圓角矩形 8"/>
          <p:cNvSpPr/>
          <p:nvPr userDrawn="1"/>
        </p:nvSpPr>
        <p:spPr>
          <a:xfrm rot="2673607">
            <a:off x="4155366" y="-3790839"/>
            <a:ext cx="2179207" cy="13466384"/>
          </a:xfrm>
          <a:prstGeom prst="roundRect">
            <a:avLst/>
          </a:prstGeom>
          <a:solidFill>
            <a:srgbClr val="C5D9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0" name="圓角矩形 9"/>
          <p:cNvSpPr/>
          <p:nvPr userDrawn="1"/>
        </p:nvSpPr>
        <p:spPr>
          <a:xfrm rot="2673607">
            <a:off x="682371" y="-2106705"/>
            <a:ext cx="2179207" cy="7761484"/>
          </a:xfrm>
          <a:prstGeom prst="roundRect">
            <a:avLst/>
          </a:prstGeom>
          <a:solidFill>
            <a:srgbClr val="C5D9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1" name="圓角矩形 10"/>
          <p:cNvSpPr/>
          <p:nvPr userDrawn="1"/>
        </p:nvSpPr>
        <p:spPr>
          <a:xfrm rot="2673607">
            <a:off x="6669852" y="-2523418"/>
            <a:ext cx="1186112" cy="11544051"/>
          </a:xfrm>
          <a:prstGeom prst="roundRect">
            <a:avLst/>
          </a:prstGeom>
          <a:solidFill>
            <a:srgbClr val="94C9E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2" name="圓角矩形 11"/>
          <p:cNvSpPr/>
          <p:nvPr userDrawn="1"/>
        </p:nvSpPr>
        <p:spPr>
          <a:xfrm rot="2673607">
            <a:off x="2678677" y="-3190848"/>
            <a:ext cx="1186112" cy="11544051"/>
          </a:xfrm>
          <a:prstGeom prst="roundRect">
            <a:avLst/>
          </a:prstGeom>
          <a:solidFill>
            <a:srgbClr val="94C9E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3" name="圓角矩形 12"/>
          <p:cNvSpPr/>
          <p:nvPr userDrawn="1"/>
        </p:nvSpPr>
        <p:spPr>
          <a:xfrm rot="2673607">
            <a:off x="-530482" y="-4950972"/>
            <a:ext cx="1458027" cy="11544051"/>
          </a:xfrm>
          <a:prstGeom prst="roundRect">
            <a:avLst/>
          </a:prstGeom>
          <a:solidFill>
            <a:srgbClr val="94C9E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grpSp>
        <p:nvGrpSpPr>
          <p:cNvPr id="14" name="群組 13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5" name="矩形 14"/>
            <p:cNvSpPr/>
            <p:nvPr/>
          </p:nvSpPr>
          <p:spPr>
            <a:xfrm>
              <a:off x="0" y="0"/>
              <a:ext cx="9144000" cy="2571750"/>
            </a:xfrm>
            <a:prstGeom prst="rect">
              <a:avLst/>
            </a:prstGeom>
            <a:pattFill prst="dkUpDiag">
              <a:fgClr>
                <a:srgbClr val="C5D9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2571750"/>
              <a:ext cx="9144000" cy="2571750"/>
            </a:xfrm>
            <a:prstGeom prst="rect">
              <a:avLst/>
            </a:prstGeom>
            <a:pattFill prst="dkUpDiag">
              <a:fgClr>
                <a:schemeClr val="accent3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</p:grpSp>
      <p:sp>
        <p:nvSpPr>
          <p:cNvPr id="17" name="矩形 16"/>
          <p:cNvSpPr/>
          <p:nvPr userDrawn="1"/>
        </p:nvSpPr>
        <p:spPr>
          <a:xfrm>
            <a:off x="335360" y="548680"/>
            <a:ext cx="11521280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 dirty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9" name="圓角矩形 18">
            <a:hlinkClick r:id="rId2" action="ppaction://hlinksldjump"/>
          </p:cNvPr>
          <p:cNvSpPr/>
          <p:nvPr userDrawn="1"/>
        </p:nvSpPr>
        <p:spPr>
          <a:xfrm>
            <a:off x="4151872" y="6324213"/>
            <a:ext cx="3864341" cy="533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r>
              <a:rPr lang="en-US" altLang="zh-TW" sz="3467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HOME</a:t>
            </a:r>
            <a:endParaRPr lang="zh-TW" altLang="en-US" sz="3467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Neue Light"/>
            </a:endParaRPr>
          </a:p>
        </p:txBody>
      </p:sp>
      <p:sp>
        <p:nvSpPr>
          <p:cNvPr id="20" name="動作按鈕: 上一項 19">
            <a:hlinkClick r:id="" action="ppaction://hlinkshowjump?jump=previousslide" highlightClick="1"/>
          </p:cNvPr>
          <p:cNvSpPr/>
          <p:nvPr userDrawn="1"/>
        </p:nvSpPr>
        <p:spPr>
          <a:xfrm>
            <a:off x="4655840" y="6326401"/>
            <a:ext cx="576064" cy="457532"/>
          </a:xfrm>
          <a:prstGeom prst="actionButtonBackPreviou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21" name="動作按鈕: 下一項 20">
            <a:hlinkClick r:id="" action="ppaction://hlinkshowjump?jump=nextslide" highlightClick="1"/>
          </p:cNvPr>
          <p:cNvSpPr/>
          <p:nvPr userDrawn="1"/>
        </p:nvSpPr>
        <p:spPr>
          <a:xfrm>
            <a:off x="6960160" y="6327150"/>
            <a:ext cx="576000" cy="456577"/>
          </a:xfrm>
          <a:prstGeom prst="actionButtonForwardNex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grpSp>
        <p:nvGrpSpPr>
          <p:cNvPr id="22" name="群組 21"/>
          <p:cNvGrpSpPr/>
          <p:nvPr userDrawn="1"/>
        </p:nvGrpSpPr>
        <p:grpSpPr>
          <a:xfrm>
            <a:off x="3215680" y="0"/>
            <a:ext cx="5856651" cy="1124744"/>
            <a:chOff x="2555776" y="0"/>
            <a:chExt cx="4392488" cy="843558"/>
          </a:xfrm>
        </p:grpSpPr>
        <p:sp>
          <p:nvSpPr>
            <p:cNvPr id="23" name="流程圖: 人工作業 22"/>
            <p:cNvSpPr/>
            <p:nvPr/>
          </p:nvSpPr>
          <p:spPr>
            <a:xfrm>
              <a:off x="2627784" y="0"/>
              <a:ext cx="4320480" cy="843558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en-US" altLang="zh-TW" sz="3467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endParaRPr>
            </a:p>
          </p:txBody>
        </p:sp>
        <p:sp>
          <p:nvSpPr>
            <p:cNvPr id="24" name="流程圖: 人工作業 23"/>
            <p:cNvSpPr/>
            <p:nvPr/>
          </p:nvSpPr>
          <p:spPr>
            <a:xfrm>
              <a:off x="2555776" y="0"/>
              <a:ext cx="4320480" cy="771550"/>
            </a:xfrm>
            <a:prstGeom prst="flowChartManualOperation">
              <a:avLst/>
            </a:prstGeom>
            <a:solidFill>
              <a:srgbClr val="C5D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r>
                <a:rPr lang="zh-TW" altLang="en-US" sz="4800" b="1" kern="0" dirty="0">
                  <a:ln w="31750">
                    <a:solidFill>
                      <a:schemeClr val="tx1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rPr>
                <a:t>議點就通</a:t>
              </a:r>
            </a:p>
          </p:txBody>
        </p:sp>
      </p:grpSp>
      <p:pic>
        <p:nvPicPr>
          <p:cNvPr id="26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18" y="6464289"/>
            <a:ext cx="960570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 userDrawn="1"/>
        </p:nvSpPr>
        <p:spPr>
          <a:xfrm>
            <a:off x="4772562" y="10204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7482" hangingPunct="0"/>
            <a:r>
              <a:rPr lang="zh-TW" altLang="en-US" sz="4800" b="1" kern="0" dirty="0">
                <a:ln cap="rnd">
                  <a:noFill/>
                  <a:miter lim="800000"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議點就通</a:t>
            </a:r>
          </a:p>
        </p:txBody>
      </p:sp>
    </p:spTree>
    <p:extLst>
      <p:ext uri="{BB962C8B-B14F-4D97-AF65-F5344CB8AC3E}">
        <p14:creationId xmlns:p14="http://schemas.microsoft.com/office/powerpoint/2010/main" val="15329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7" grpId="0" animBg="1"/>
      <p:bldP spid="19" grpId="0"/>
      <p:bldP spid="20" grpId="0" animBg="1"/>
      <p:bldP spid="21" grpId="0" animBg="1"/>
      <p:bldP spid="2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議點就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9144000" cy="2571750"/>
            </a:xfrm>
            <a:prstGeom prst="rect">
              <a:avLst/>
            </a:prstGeom>
            <a:pattFill prst="dkUpDiag">
              <a:fgClr>
                <a:srgbClr val="C5D9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571750"/>
              <a:ext cx="9144000" cy="2571750"/>
            </a:xfrm>
            <a:prstGeom prst="rect">
              <a:avLst/>
            </a:prstGeom>
            <a:pattFill prst="dkUpDiag">
              <a:fgClr>
                <a:schemeClr val="accent3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335360" y="548680"/>
            <a:ext cx="11521280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 dirty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1" name="圓角矩形 10">
            <a:hlinkClick r:id="rId2" action="ppaction://hlinksldjump"/>
          </p:cNvPr>
          <p:cNvSpPr/>
          <p:nvPr userDrawn="1"/>
        </p:nvSpPr>
        <p:spPr>
          <a:xfrm>
            <a:off x="4151872" y="6324213"/>
            <a:ext cx="3864341" cy="533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r>
              <a:rPr lang="en-US" altLang="zh-TW" sz="3467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HOME</a:t>
            </a:r>
            <a:endParaRPr lang="zh-TW" altLang="en-US" sz="3467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Neue Light"/>
            </a:endParaRPr>
          </a:p>
        </p:txBody>
      </p:sp>
      <p:sp>
        <p:nvSpPr>
          <p:cNvPr id="12" name="動作按鈕: 上一項 11">
            <a:hlinkClick r:id="" action="ppaction://hlinkshowjump?jump=previousslide" highlightClick="1"/>
          </p:cNvPr>
          <p:cNvSpPr/>
          <p:nvPr userDrawn="1"/>
        </p:nvSpPr>
        <p:spPr>
          <a:xfrm>
            <a:off x="4655840" y="6326401"/>
            <a:ext cx="576064" cy="457532"/>
          </a:xfrm>
          <a:prstGeom prst="actionButtonBackPreviou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3" name="動作按鈕: 下一項 12">
            <a:hlinkClick r:id="" action="ppaction://hlinkshowjump?jump=nextslide" highlightClick="1"/>
          </p:cNvPr>
          <p:cNvSpPr/>
          <p:nvPr userDrawn="1"/>
        </p:nvSpPr>
        <p:spPr>
          <a:xfrm>
            <a:off x="6960160" y="6327150"/>
            <a:ext cx="576000" cy="456577"/>
          </a:xfrm>
          <a:prstGeom prst="actionButtonForwardNex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18" y="6462931"/>
            <a:ext cx="960570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群組 16"/>
          <p:cNvGrpSpPr/>
          <p:nvPr userDrawn="1"/>
        </p:nvGrpSpPr>
        <p:grpSpPr>
          <a:xfrm>
            <a:off x="3215680" y="0"/>
            <a:ext cx="5856651" cy="1124744"/>
            <a:chOff x="2555776" y="0"/>
            <a:chExt cx="4392488" cy="843558"/>
          </a:xfrm>
        </p:grpSpPr>
        <p:sp>
          <p:nvSpPr>
            <p:cNvPr id="19" name="流程圖: 人工作業 18"/>
            <p:cNvSpPr/>
            <p:nvPr/>
          </p:nvSpPr>
          <p:spPr>
            <a:xfrm>
              <a:off x="2627784" y="0"/>
              <a:ext cx="4320480" cy="843558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en-US" altLang="zh-TW" sz="3467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endParaRPr>
            </a:p>
          </p:txBody>
        </p:sp>
        <p:sp>
          <p:nvSpPr>
            <p:cNvPr id="20" name="流程圖: 人工作業 19"/>
            <p:cNvSpPr/>
            <p:nvPr/>
          </p:nvSpPr>
          <p:spPr>
            <a:xfrm>
              <a:off x="2555776" y="0"/>
              <a:ext cx="4320480" cy="771550"/>
            </a:xfrm>
            <a:prstGeom prst="flowChartManualOperation">
              <a:avLst/>
            </a:prstGeom>
            <a:solidFill>
              <a:srgbClr val="C5D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r>
                <a:rPr lang="zh-TW" altLang="en-US" sz="4800" b="1" kern="0" dirty="0">
                  <a:ln w="31750">
                    <a:solidFill>
                      <a:schemeClr val="tx1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rPr>
                <a:t>議點就通</a:t>
              </a:r>
            </a:p>
          </p:txBody>
        </p:sp>
      </p:grpSp>
      <p:sp>
        <p:nvSpPr>
          <p:cNvPr id="21" name="矩形 20"/>
          <p:cNvSpPr/>
          <p:nvPr userDrawn="1"/>
        </p:nvSpPr>
        <p:spPr>
          <a:xfrm>
            <a:off x="4772562" y="10204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7482" hangingPunct="0"/>
            <a:r>
              <a:rPr lang="zh-TW" altLang="en-US" sz="4800" b="1" kern="0" dirty="0">
                <a:ln cap="rnd">
                  <a:noFill/>
                  <a:miter lim="800000"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議點就通</a:t>
            </a:r>
          </a:p>
        </p:txBody>
      </p:sp>
    </p:spTree>
    <p:extLst>
      <p:ext uri="{BB962C8B-B14F-4D97-AF65-F5344CB8AC3E}">
        <p14:creationId xmlns:p14="http://schemas.microsoft.com/office/powerpoint/2010/main" val="2009290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6706-1E77-4743-BEE8-C50B4CB4A820}" type="datetimeFigureOut">
              <a:rPr kumimoji="1" lang="zh-TW" altLang="en-US" smtClean="0"/>
              <a:pPr/>
              <a:t>2020/3/25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ED43-B9F5-6147-8B2B-D9A4CB4C4811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52495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概念說明(有加過場動畫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 userDrawn="1"/>
        </p:nvSpPr>
        <p:spPr>
          <a:xfrm rot="2673607">
            <a:off x="10412107" y="3687193"/>
            <a:ext cx="2179207" cy="4821737"/>
          </a:xfrm>
          <a:prstGeom prst="roundRect">
            <a:avLst/>
          </a:prstGeom>
          <a:solidFill>
            <a:srgbClr val="94C9E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7" name="圓角矩形 6"/>
          <p:cNvSpPr/>
          <p:nvPr userDrawn="1"/>
        </p:nvSpPr>
        <p:spPr>
          <a:xfrm rot="2673607">
            <a:off x="9670653" y="583279"/>
            <a:ext cx="1186112" cy="8826456"/>
          </a:xfrm>
          <a:prstGeom prst="roundRect">
            <a:avLst/>
          </a:prstGeom>
          <a:solidFill>
            <a:srgbClr val="FF176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8" name="圓角矩形 7"/>
          <p:cNvSpPr/>
          <p:nvPr userDrawn="1"/>
        </p:nvSpPr>
        <p:spPr>
          <a:xfrm rot="2673607">
            <a:off x="7619289" y="-1998217"/>
            <a:ext cx="2179207" cy="12350221"/>
          </a:xfrm>
          <a:prstGeom prst="roundRect">
            <a:avLst/>
          </a:prstGeom>
          <a:solidFill>
            <a:srgbClr val="94C9E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9" name="圓角矩形 8"/>
          <p:cNvSpPr/>
          <p:nvPr userDrawn="1"/>
        </p:nvSpPr>
        <p:spPr>
          <a:xfrm rot="2673607">
            <a:off x="4155366" y="-3790839"/>
            <a:ext cx="2179207" cy="13466384"/>
          </a:xfrm>
          <a:prstGeom prst="roundRect">
            <a:avLst/>
          </a:prstGeom>
          <a:solidFill>
            <a:srgbClr val="94C9E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0" name="圓角矩形 9"/>
          <p:cNvSpPr/>
          <p:nvPr userDrawn="1"/>
        </p:nvSpPr>
        <p:spPr>
          <a:xfrm rot="2673607">
            <a:off x="682371" y="-2106705"/>
            <a:ext cx="2179207" cy="7761484"/>
          </a:xfrm>
          <a:prstGeom prst="roundRect">
            <a:avLst/>
          </a:prstGeom>
          <a:solidFill>
            <a:srgbClr val="94C9E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1" name="圓角矩形 10"/>
          <p:cNvSpPr/>
          <p:nvPr userDrawn="1"/>
        </p:nvSpPr>
        <p:spPr>
          <a:xfrm rot="2673607">
            <a:off x="6669852" y="-2523418"/>
            <a:ext cx="1186112" cy="11544051"/>
          </a:xfrm>
          <a:prstGeom prst="roundRect">
            <a:avLst/>
          </a:prstGeom>
          <a:solidFill>
            <a:srgbClr val="FF176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2" name="圓角矩形 11"/>
          <p:cNvSpPr/>
          <p:nvPr userDrawn="1"/>
        </p:nvSpPr>
        <p:spPr>
          <a:xfrm rot="2673607">
            <a:off x="2678677" y="-3190848"/>
            <a:ext cx="1186112" cy="11544051"/>
          </a:xfrm>
          <a:prstGeom prst="roundRect">
            <a:avLst/>
          </a:prstGeom>
          <a:solidFill>
            <a:srgbClr val="FF176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3" name="圓角矩形 12"/>
          <p:cNvSpPr/>
          <p:nvPr userDrawn="1"/>
        </p:nvSpPr>
        <p:spPr>
          <a:xfrm rot="2673607">
            <a:off x="-530482" y="-4950972"/>
            <a:ext cx="1458027" cy="11544051"/>
          </a:xfrm>
          <a:prstGeom prst="roundRect">
            <a:avLst/>
          </a:prstGeom>
          <a:solidFill>
            <a:srgbClr val="FF176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grpSp>
        <p:nvGrpSpPr>
          <p:cNvPr id="14" name="群組 13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grpSpPr>
        <p:sp>
          <p:nvSpPr>
            <p:cNvPr id="15" name="矩形 14"/>
            <p:cNvSpPr/>
            <p:nvPr/>
          </p:nvSpPr>
          <p:spPr>
            <a:xfrm>
              <a:off x="0" y="0"/>
              <a:ext cx="9144000" cy="2571750"/>
            </a:xfrm>
            <a:prstGeom prst="rect">
              <a:avLst/>
            </a:prstGeom>
            <a:pattFill prst="dkUpDiag">
              <a:fgClr>
                <a:srgbClr val="94C9EC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2571750"/>
              <a:ext cx="9144000" cy="2571750"/>
            </a:xfrm>
            <a:prstGeom prst="rect">
              <a:avLst/>
            </a:prstGeom>
            <a:pattFill prst="ltUpDiag">
              <a:fgClr>
                <a:srgbClr val="94C9EC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</p:grpSp>
      <p:sp>
        <p:nvSpPr>
          <p:cNvPr id="17" name="矩形 16"/>
          <p:cNvSpPr/>
          <p:nvPr userDrawn="1"/>
        </p:nvSpPr>
        <p:spPr>
          <a:xfrm>
            <a:off x="335360" y="548680"/>
            <a:ext cx="11521280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 dirty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9" name="圓角矩形 18">
            <a:hlinkClick r:id="rId2" action="ppaction://hlinksldjump"/>
          </p:cNvPr>
          <p:cNvSpPr/>
          <p:nvPr userDrawn="1"/>
        </p:nvSpPr>
        <p:spPr>
          <a:xfrm>
            <a:off x="4151872" y="6324213"/>
            <a:ext cx="3864341" cy="533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r>
              <a:rPr lang="en-US" altLang="zh-TW" sz="3467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HOME</a:t>
            </a:r>
            <a:endParaRPr lang="zh-TW" altLang="en-US" sz="3467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Neue Light"/>
            </a:endParaRPr>
          </a:p>
        </p:txBody>
      </p:sp>
      <p:sp>
        <p:nvSpPr>
          <p:cNvPr id="20" name="動作按鈕: 上一項 19">
            <a:hlinkClick r:id="" action="ppaction://hlinkshowjump?jump=previousslide" highlightClick="1"/>
          </p:cNvPr>
          <p:cNvSpPr/>
          <p:nvPr userDrawn="1"/>
        </p:nvSpPr>
        <p:spPr>
          <a:xfrm>
            <a:off x="4655840" y="6326401"/>
            <a:ext cx="576064" cy="457532"/>
          </a:xfrm>
          <a:prstGeom prst="actionButtonBackPreviou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21" name="動作按鈕: 下一項 20">
            <a:hlinkClick r:id="" action="ppaction://hlinkshowjump?jump=nextslide" highlightClick="1"/>
          </p:cNvPr>
          <p:cNvSpPr/>
          <p:nvPr userDrawn="1"/>
        </p:nvSpPr>
        <p:spPr>
          <a:xfrm>
            <a:off x="6960160" y="6327150"/>
            <a:ext cx="576000" cy="456577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grpSp>
        <p:nvGrpSpPr>
          <p:cNvPr id="36" name="群組 35"/>
          <p:cNvGrpSpPr/>
          <p:nvPr userDrawn="1"/>
        </p:nvGrpSpPr>
        <p:grpSpPr>
          <a:xfrm>
            <a:off x="3215680" y="0"/>
            <a:ext cx="5856651" cy="1124744"/>
            <a:chOff x="2555776" y="0"/>
            <a:chExt cx="4392488" cy="843558"/>
          </a:xfrm>
        </p:grpSpPr>
        <p:sp>
          <p:nvSpPr>
            <p:cNvPr id="37" name="流程圖: 人工作業 36"/>
            <p:cNvSpPr/>
            <p:nvPr/>
          </p:nvSpPr>
          <p:spPr>
            <a:xfrm>
              <a:off x="2627784" y="0"/>
              <a:ext cx="4320480" cy="843558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en-US" altLang="zh-TW" sz="3467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endParaRPr>
            </a:p>
          </p:txBody>
        </p:sp>
        <p:sp>
          <p:nvSpPr>
            <p:cNvPr id="38" name="流程圖: 人工作業 37"/>
            <p:cNvSpPr/>
            <p:nvPr/>
          </p:nvSpPr>
          <p:spPr>
            <a:xfrm>
              <a:off x="2555776" y="0"/>
              <a:ext cx="4320480" cy="771550"/>
            </a:xfrm>
            <a:prstGeom prst="flowChartManualOperation">
              <a:avLst/>
            </a:prstGeom>
            <a:solidFill>
              <a:srgbClr val="94C9E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r>
                <a:rPr lang="zh-TW" altLang="en-US" sz="4800" b="1" kern="0" dirty="0">
                  <a:ln w="31750">
                    <a:solidFill>
                      <a:schemeClr val="tx1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rPr>
                <a:t>概念說明</a:t>
              </a:r>
            </a:p>
          </p:txBody>
        </p:sp>
      </p:grpSp>
      <p:pic>
        <p:nvPicPr>
          <p:cNvPr id="22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18" y="6464289"/>
            <a:ext cx="960570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 userDrawn="1"/>
        </p:nvSpPr>
        <p:spPr>
          <a:xfrm>
            <a:off x="4772563" y="10204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7482" hangingPunct="0"/>
            <a:r>
              <a:rPr lang="zh-TW" altLang="en-US" sz="4800" b="1" kern="0" dirty="0">
                <a:ln cap="rnd">
                  <a:noFill/>
                  <a:miter lim="800000"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概念說明</a:t>
            </a:r>
          </a:p>
        </p:txBody>
      </p:sp>
    </p:spTree>
    <p:extLst>
      <p:ext uri="{BB962C8B-B14F-4D97-AF65-F5344CB8AC3E}">
        <p14:creationId xmlns:p14="http://schemas.microsoft.com/office/powerpoint/2010/main" val="271895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7" grpId="0" animBg="1"/>
      <p:bldP spid="19" grpId="0"/>
      <p:bldP spid="20" grpId="0" animBg="1"/>
      <p:bldP spid="21" grpId="0" animBg="1"/>
      <p:bldP spid="2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概念說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grpSpPr>
        <p:sp>
          <p:nvSpPr>
            <p:cNvPr id="7" name="矩形 6"/>
            <p:cNvSpPr/>
            <p:nvPr/>
          </p:nvSpPr>
          <p:spPr>
            <a:xfrm>
              <a:off x="0" y="0"/>
              <a:ext cx="9144000" cy="2571750"/>
            </a:xfrm>
            <a:prstGeom prst="rect">
              <a:avLst/>
            </a:prstGeom>
            <a:pattFill prst="dkUpDiag">
              <a:fgClr>
                <a:srgbClr val="94C9EC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571750"/>
              <a:ext cx="9144000" cy="2571750"/>
            </a:xfrm>
            <a:prstGeom prst="rect">
              <a:avLst/>
            </a:prstGeom>
            <a:pattFill prst="ltUpDiag">
              <a:fgClr>
                <a:srgbClr val="94C9EC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335360" y="548680"/>
            <a:ext cx="11521280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 dirty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1" name="圓角矩形 10">
            <a:hlinkClick r:id="rId2" action="ppaction://hlinksldjump"/>
          </p:cNvPr>
          <p:cNvSpPr/>
          <p:nvPr userDrawn="1"/>
        </p:nvSpPr>
        <p:spPr>
          <a:xfrm>
            <a:off x="4151872" y="6324213"/>
            <a:ext cx="3864341" cy="533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r>
              <a:rPr lang="en-US" altLang="zh-TW" sz="3467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HOME</a:t>
            </a:r>
            <a:endParaRPr lang="zh-TW" altLang="en-US" sz="3467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Neue Light"/>
            </a:endParaRPr>
          </a:p>
        </p:txBody>
      </p:sp>
      <p:sp>
        <p:nvSpPr>
          <p:cNvPr id="12" name="動作按鈕: 上一項 11">
            <a:hlinkClick r:id="" action="ppaction://hlinkshowjump?jump=previousslide" highlightClick="1"/>
          </p:cNvPr>
          <p:cNvSpPr/>
          <p:nvPr userDrawn="1"/>
        </p:nvSpPr>
        <p:spPr>
          <a:xfrm>
            <a:off x="4655840" y="6326401"/>
            <a:ext cx="576064" cy="457532"/>
          </a:xfrm>
          <a:prstGeom prst="actionButtonBackPreviou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3" name="動作按鈕: 下一項 12">
            <a:hlinkClick r:id="" action="ppaction://hlinkshowjump?jump=nextslide" highlightClick="1"/>
          </p:cNvPr>
          <p:cNvSpPr/>
          <p:nvPr userDrawn="1"/>
        </p:nvSpPr>
        <p:spPr>
          <a:xfrm>
            <a:off x="6960160" y="6327150"/>
            <a:ext cx="576000" cy="456577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pic>
        <p:nvPicPr>
          <p:cNvPr id="17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18" y="6462931"/>
            <a:ext cx="960570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群組 17"/>
          <p:cNvGrpSpPr/>
          <p:nvPr userDrawn="1"/>
        </p:nvGrpSpPr>
        <p:grpSpPr>
          <a:xfrm>
            <a:off x="3215680" y="0"/>
            <a:ext cx="5856651" cy="1124744"/>
            <a:chOff x="2555776" y="0"/>
            <a:chExt cx="4392488" cy="843558"/>
          </a:xfrm>
        </p:grpSpPr>
        <p:sp>
          <p:nvSpPr>
            <p:cNvPr id="19" name="流程圖: 人工作業 18"/>
            <p:cNvSpPr/>
            <p:nvPr/>
          </p:nvSpPr>
          <p:spPr>
            <a:xfrm>
              <a:off x="2627784" y="0"/>
              <a:ext cx="4320480" cy="843558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en-US" altLang="zh-TW" sz="3467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endParaRPr>
            </a:p>
          </p:txBody>
        </p:sp>
        <p:sp>
          <p:nvSpPr>
            <p:cNvPr id="20" name="流程圖: 人工作業 19"/>
            <p:cNvSpPr/>
            <p:nvPr/>
          </p:nvSpPr>
          <p:spPr>
            <a:xfrm>
              <a:off x="2555776" y="0"/>
              <a:ext cx="4320480" cy="771550"/>
            </a:xfrm>
            <a:prstGeom prst="flowChartManualOperation">
              <a:avLst/>
            </a:prstGeom>
            <a:solidFill>
              <a:srgbClr val="94C9E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r>
                <a:rPr lang="zh-TW" altLang="en-US" sz="4800" b="1" kern="0" dirty="0">
                  <a:ln w="31750">
                    <a:solidFill>
                      <a:schemeClr val="tx1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rPr>
                <a:t>概念說明</a:t>
              </a:r>
            </a:p>
          </p:txBody>
        </p:sp>
      </p:grpSp>
      <p:sp>
        <p:nvSpPr>
          <p:cNvPr id="21" name="矩形 20"/>
          <p:cNvSpPr/>
          <p:nvPr userDrawn="1"/>
        </p:nvSpPr>
        <p:spPr>
          <a:xfrm>
            <a:off x="4772563" y="10204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7482" hangingPunct="0"/>
            <a:r>
              <a:rPr lang="zh-TW" altLang="en-US" sz="4800" b="1" kern="0" dirty="0">
                <a:ln cap="rnd">
                  <a:noFill/>
                  <a:miter lim="800000"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概念說明</a:t>
            </a:r>
          </a:p>
        </p:txBody>
      </p:sp>
    </p:spTree>
    <p:extLst>
      <p:ext uri="{BB962C8B-B14F-4D97-AF65-F5344CB8AC3E}">
        <p14:creationId xmlns:p14="http://schemas.microsoft.com/office/powerpoint/2010/main" val="2716911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議題討論(有加過場動畫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圓角矩形 25"/>
          <p:cNvSpPr/>
          <p:nvPr userDrawn="1"/>
        </p:nvSpPr>
        <p:spPr>
          <a:xfrm rot="2673607">
            <a:off x="10412107" y="3687193"/>
            <a:ext cx="2179207" cy="4821737"/>
          </a:xfrm>
          <a:prstGeom prst="roundRect">
            <a:avLst/>
          </a:prstGeom>
          <a:solidFill>
            <a:srgbClr val="48D1C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7" name="圓角矩形 26"/>
          <p:cNvSpPr/>
          <p:nvPr userDrawn="1"/>
        </p:nvSpPr>
        <p:spPr>
          <a:xfrm rot="2673607">
            <a:off x="9670653" y="583279"/>
            <a:ext cx="1186112" cy="8826456"/>
          </a:xfrm>
          <a:prstGeom prst="round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8" name="圓角矩形 27"/>
          <p:cNvSpPr/>
          <p:nvPr userDrawn="1"/>
        </p:nvSpPr>
        <p:spPr>
          <a:xfrm rot="2673607">
            <a:off x="7619289" y="-1998217"/>
            <a:ext cx="2179207" cy="12350221"/>
          </a:xfrm>
          <a:prstGeom prst="roundRect">
            <a:avLst/>
          </a:prstGeom>
          <a:solidFill>
            <a:srgbClr val="48D1C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9" name="圓角矩形 28"/>
          <p:cNvSpPr/>
          <p:nvPr userDrawn="1"/>
        </p:nvSpPr>
        <p:spPr>
          <a:xfrm rot="2673607">
            <a:off x="4155366" y="-3790839"/>
            <a:ext cx="2179207" cy="13466384"/>
          </a:xfrm>
          <a:prstGeom prst="roundRect">
            <a:avLst/>
          </a:prstGeom>
          <a:solidFill>
            <a:srgbClr val="48D1C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30" name="圓角矩形 29"/>
          <p:cNvSpPr/>
          <p:nvPr userDrawn="1"/>
        </p:nvSpPr>
        <p:spPr>
          <a:xfrm rot="2673607">
            <a:off x="682371" y="-2106705"/>
            <a:ext cx="2179207" cy="7761484"/>
          </a:xfrm>
          <a:prstGeom prst="roundRect">
            <a:avLst/>
          </a:prstGeom>
          <a:solidFill>
            <a:srgbClr val="48D1C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31" name="圓角矩形 30"/>
          <p:cNvSpPr/>
          <p:nvPr userDrawn="1"/>
        </p:nvSpPr>
        <p:spPr>
          <a:xfrm rot="2673607">
            <a:off x="6669852" y="-2523418"/>
            <a:ext cx="1186112" cy="11544051"/>
          </a:xfrm>
          <a:prstGeom prst="round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32" name="圓角矩形 31"/>
          <p:cNvSpPr/>
          <p:nvPr userDrawn="1"/>
        </p:nvSpPr>
        <p:spPr>
          <a:xfrm rot="2673607">
            <a:off x="2678677" y="-3190848"/>
            <a:ext cx="1186112" cy="11544051"/>
          </a:xfrm>
          <a:prstGeom prst="round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33" name="圓角矩形 32"/>
          <p:cNvSpPr/>
          <p:nvPr userDrawn="1"/>
        </p:nvSpPr>
        <p:spPr>
          <a:xfrm rot="2673607">
            <a:off x="-530482" y="-4950972"/>
            <a:ext cx="1458027" cy="11544051"/>
          </a:xfrm>
          <a:prstGeom prst="round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grpSp>
        <p:nvGrpSpPr>
          <p:cNvPr id="34" name="群組 33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9144000" cy="2571750"/>
            </a:xfrm>
            <a:prstGeom prst="rect">
              <a:avLst/>
            </a:prstGeom>
            <a:pattFill prst="dkUpDiag">
              <a:fgClr>
                <a:srgbClr val="48D1CC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0" y="2571750"/>
              <a:ext cx="9144000" cy="2571750"/>
            </a:xfrm>
            <a:prstGeom prst="rect">
              <a:avLst/>
            </a:prstGeom>
            <a:pattFill prst="ltUpDiag">
              <a:fgClr>
                <a:srgbClr val="E0FFFF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</p:grpSp>
      <p:sp>
        <p:nvSpPr>
          <p:cNvPr id="37" name="矩形 36"/>
          <p:cNvSpPr/>
          <p:nvPr userDrawn="1"/>
        </p:nvSpPr>
        <p:spPr>
          <a:xfrm>
            <a:off x="335360" y="548680"/>
            <a:ext cx="11521280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 dirty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40" name="圓角矩形 39">
            <a:hlinkClick r:id="rId2" action="ppaction://hlinksldjump"/>
          </p:cNvPr>
          <p:cNvSpPr/>
          <p:nvPr userDrawn="1"/>
        </p:nvSpPr>
        <p:spPr>
          <a:xfrm>
            <a:off x="4151872" y="6324213"/>
            <a:ext cx="3864341" cy="533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r>
              <a:rPr lang="en-US" altLang="zh-TW" sz="3467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HOME</a:t>
            </a:r>
            <a:endParaRPr lang="zh-TW" altLang="en-US" sz="3467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Neue Light"/>
            </a:endParaRPr>
          </a:p>
        </p:txBody>
      </p:sp>
      <p:sp>
        <p:nvSpPr>
          <p:cNvPr id="41" name="動作按鈕: 上一項 40">
            <a:hlinkClick r:id="" action="ppaction://hlinkshowjump?jump=previousslide" highlightClick="1"/>
          </p:cNvPr>
          <p:cNvSpPr/>
          <p:nvPr userDrawn="1"/>
        </p:nvSpPr>
        <p:spPr>
          <a:xfrm>
            <a:off x="4655840" y="6326401"/>
            <a:ext cx="576064" cy="457532"/>
          </a:xfrm>
          <a:prstGeom prst="actionButtonBackPrevious">
            <a:avLst/>
          </a:prstGeom>
          <a:solidFill>
            <a:srgbClr val="E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42" name="動作按鈕: 下一項 41">
            <a:hlinkClick r:id="" action="ppaction://hlinkshowjump?jump=nextslide" highlightClick="1"/>
          </p:cNvPr>
          <p:cNvSpPr/>
          <p:nvPr userDrawn="1"/>
        </p:nvSpPr>
        <p:spPr>
          <a:xfrm>
            <a:off x="6960160" y="6327150"/>
            <a:ext cx="576000" cy="456577"/>
          </a:xfrm>
          <a:prstGeom prst="actionButtonForwardNext">
            <a:avLst/>
          </a:prstGeom>
          <a:solidFill>
            <a:srgbClr val="E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grpSp>
        <p:nvGrpSpPr>
          <p:cNvPr id="21" name="群組 20"/>
          <p:cNvGrpSpPr/>
          <p:nvPr userDrawn="1"/>
        </p:nvGrpSpPr>
        <p:grpSpPr>
          <a:xfrm>
            <a:off x="3215680" y="0"/>
            <a:ext cx="5856651" cy="1124744"/>
            <a:chOff x="2555776" y="0"/>
            <a:chExt cx="4392488" cy="843558"/>
          </a:xfrm>
        </p:grpSpPr>
        <p:sp>
          <p:nvSpPr>
            <p:cNvPr id="22" name="流程圖: 人工作業 21"/>
            <p:cNvSpPr/>
            <p:nvPr/>
          </p:nvSpPr>
          <p:spPr>
            <a:xfrm>
              <a:off x="2627784" y="0"/>
              <a:ext cx="4320480" cy="843558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en-US" altLang="zh-TW" sz="3467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endParaRPr>
            </a:p>
          </p:txBody>
        </p:sp>
        <p:sp>
          <p:nvSpPr>
            <p:cNvPr id="23" name="流程圖: 人工作業 22"/>
            <p:cNvSpPr/>
            <p:nvPr/>
          </p:nvSpPr>
          <p:spPr>
            <a:xfrm>
              <a:off x="2555776" y="0"/>
              <a:ext cx="4320480" cy="771550"/>
            </a:xfrm>
            <a:prstGeom prst="flowChartManualOperation">
              <a:avLst/>
            </a:prstGeom>
            <a:solidFill>
              <a:srgbClr val="48D1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r>
                <a:rPr lang="zh-TW" altLang="en-US" sz="4800" b="1" kern="0" dirty="0">
                  <a:ln w="31750">
                    <a:solidFill>
                      <a:schemeClr val="tx1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rPr>
                <a:t>結尾與反思</a:t>
              </a:r>
            </a:p>
          </p:txBody>
        </p:sp>
      </p:grpSp>
      <p:pic>
        <p:nvPicPr>
          <p:cNvPr id="25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18" y="6462931"/>
            <a:ext cx="960570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/>
          <p:cNvSpPr/>
          <p:nvPr userDrawn="1"/>
        </p:nvSpPr>
        <p:spPr>
          <a:xfrm>
            <a:off x="4464787" y="102042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7482" hangingPunct="0"/>
            <a:r>
              <a:rPr lang="zh-TW" altLang="en-US" sz="4800" b="1" kern="0" dirty="0">
                <a:ln cap="rnd">
                  <a:noFill/>
                  <a:miter lim="800000"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結尾與反思</a:t>
            </a:r>
          </a:p>
        </p:txBody>
      </p:sp>
    </p:spTree>
    <p:extLst>
      <p:ext uri="{BB962C8B-B14F-4D97-AF65-F5344CB8AC3E}">
        <p14:creationId xmlns:p14="http://schemas.microsoft.com/office/powerpoint/2010/main" val="412680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7" grpId="0" animBg="1"/>
      <p:bldP spid="40" grpId="0"/>
      <p:bldP spid="41" grpId="0" animBg="1"/>
      <p:bldP spid="42" grpId="0" animBg="1"/>
      <p:bldP spid="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影片概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  <a:pattFill prst="dkUpDiag">
            <a:fgClr>
              <a:srgbClr val="E0FFFF"/>
            </a:fgClr>
            <a:bgClr>
              <a:schemeClr val="bg1"/>
            </a:bgClr>
          </a:pattFill>
        </p:grpSpPr>
        <p:sp>
          <p:nvSpPr>
            <p:cNvPr id="7" name="矩形 6"/>
            <p:cNvSpPr/>
            <p:nvPr/>
          </p:nvSpPr>
          <p:spPr>
            <a:xfrm>
              <a:off x="0" y="0"/>
              <a:ext cx="9144000" cy="2571750"/>
            </a:xfrm>
            <a:prstGeom prst="rect">
              <a:avLst/>
            </a:prstGeom>
            <a:pattFill prst="dkUpDiag">
              <a:fgClr>
                <a:srgbClr val="48D1CC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571750"/>
              <a:ext cx="9144000" cy="25717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sym typeface="Helvetica Neue Light"/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335360" y="548680"/>
            <a:ext cx="11521280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 dirty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1" name="圓角矩形 10">
            <a:hlinkClick r:id="rId2" action="ppaction://hlinksldjump"/>
          </p:cNvPr>
          <p:cNvSpPr/>
          <p:nvPr userDrawn="1"/>
        </p:nvSpPr>
        <p:spPr>
          <a:xfrm>
            <a:off x="4151872" y="6324213"/>
            <a:ext cx="3864341" cy="533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r>
              <a:rPr lang="en-US" altLang="zh-TW" sz="3467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HOME</a:t>
            </a:r>
            <a:endParaRPr lang="zh-TW" altLang="en-US" sz="3467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Neue Light"/>
            </a:endParaRPr>
          </a:p>
        </p:txBody>
      </p:sp>
      <p:sp>
        <p:nvSpPr>
          <p:cNvPr id="12" name="動作按鈕: 上一項 11">
            <a:hlinkClick r:id="" action="ppaction://hlinkshowjump?jump=previousslide" highlightClick="1"/>
          </p:cNvPr>
          <p:cNvSpPr/>
          <p:nvPr userDrawn="1"/>
        </p:nvSpPr>
        <p:spPr>
          <a:xfrm>
            <a:off x="4655840" y="6326401"/>
            <a:ext cx="576064" cy="457532"/>
          </a:xfrm>
          <a:prstGeom prst="actionButtonBackPrevious">
            <a:avLst/>
          </a:prstGeom>
          <a:solidFill>
            <a:srgbClr val="E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547482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3" name="動作按鈕: 下一項 12">
            <a:hlinkClick r:id="" action="ppaction://hlinkshowjump?jump=nextslide" highlightClick="1"/>
          </p:cNvPr>
          <p:cNvSpPr/>
          <p:nvPr userDrawn="1"/>
        </p:nvSpPr>
        <p:spPr>
          <a:xfrm>
            <a:off x="6960160" y="6327150"/>
            <a:ext cx="576000" cy="456577"/>
          </a:xfrm>
          <a:prstGeom prst="actionButtonForwardNext">
            <a:avLst/>
          </a:prstGeom>
          <a:solidFill>
            <a:srgbClr val="E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547482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grpSp>
        <p:nvGrpSpPr>
          <p:cNvPr id="17" name="群組 16"/>
          <p:cNvGrpSpPr/>
          <p:nvPr userDrawn="1"/>
        </p:nvGrpSpPr>
        <p:grpSpPr>
          <a:xfrm>
            <a:off x="3215680" y="0"/>
            <a:ext cx="5856651" cy="1124744"/>
            <a:chOff x="2555776" y="0"/>
            <a:chExt cx="4392488" cy="843558"/>
          </a:xfrm>
        </p:grpSpPr>
        <p:sp>
          <p:nvSpPr>
            <p:cNvPr id="18" name="流程圖: 人工作業 17"/>
            <p:cNvSpPr/>
            <p:nvPr/>
          </p:nvSpPr>
          <p:spPr>
            <a:xfrm>
              <a:off x="2627784" y="0"/>
              <a:ext cx="4320480" cy="843558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en-US" altLang="zh-TW" sz="3467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endParaRPr>
            </a:p>
          </p:txBody>
        </p:sp>
        <p:sp>
          <p:nvSpPr>
            <p:cNvPr id="19" name="流程圖: 人工作業 18"/>
            <p:cNvSpPr/>
            <p:nvPr/>
          </p:nvSpPr>
          <p:spPr>
            <a:xfrm>
              <a:off x="2555776" y="0"/>
              <a:ext cx="4320480" cy="771550"/>
            </a:xfrm>
            <a:prstGeom prst="flowChartManualOperation">
              <a:avLst/>
            </a:prstGeom>
            <a:solidFill>
              <a:srgbClr val="48D1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r>
                <a:rPr lang="zh-TW" altLang="en-US" sz="4800" b="1" kern="0" dirty="0">
                  <a:ln w="31750">
                    <a:solidFill>
                      <a:schemeClr val="tx1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rPr>
                <a:t>結尾與反思</a:t>
              </a:r>
            </a:p>
          </p:txBody>
        </p:sp>
      </p:grpSp>
      <p:pic>
        <p:nvPicPr>
          <p:cNvPr id="15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18" y="6462931"/>
            <a:ext cx="960570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 userDrawn="1"/>
        </p:nvSpPr>
        <p:spPr>
          <a:xfrm>
            <a:off x="4464787" y="102042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7482" hangingPunct="0"/>
            <a:r>
              <a:rPr lang="zh-TW" altLang="en-US" sz="4800" b="1" kern="0" dirty="0">
                <a:ln cap="rnd">
                  <a:noFill/>
                  <a:miter lim="800000"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結尾與反思</a:t>
            </a:r>
          </a:p>
        </p:txBody>
      </p:sp>
    </p:spTree>
    <p:extLst>
      <p:ext uri="{BB962C8B-B14F-4D97-AF65-F5344CB8AC3E}">
        <p14:creationId xmlns:p14="http://schemas.microsoft.com/office/powerpoint/2010/main" val="3742452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延伸學習（有加過場動畫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 userDrawn="1"/>
        </p:nvSpPr>
        <p:spPr>
          <a:xfrm rot="2673607">
            <a:off x="10412107" y="3687193"/>
            <a:ext cx="2179207" cy="4821737"/>
          </a:xfrm>
          <a:prstGeom prst="round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7" name="圓角矩形 6"/>
          <p:cNvSpPr/>
          <p:nvPr userDrawn="1"/>
        </p:nvSpPr>
        <p:spPr>
          <a:xfrm rot="2673607">
            <a:off x="9670653" y="583279"/>
            <a:ext cx="1186112" cy="8826456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8" name="圓角矩形 7"/>
          <p:cNvSpPr/>
          <p:nvPr userDrawn="1"/>
        </p:nvSpPr>
        <p:spPr>
          <a:xfrm rot="2673607">
            <a:off x="7619289" y="-1998217"/>
            <a:ext cx="2179207" cy="12350221"/>
          </a:xfrm>
          <a:prstGeom prst="round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9" name="圓角矩形 8"/>
          <p:cNvSpPr/>
          <p:nvPr userDrawn="1"/>
        </p:nvSpPr>
        <p:spPr>
          <a:xfrm rot="2673607">
            <a:off x="4155366" y="-3790839"/>
            <a:ext cx="2179207" cy="13466384"/>
          </a:xfrm>
          <a:prstGeom prst="round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0" name="圓角矩形 9"/>
          <p:cNvSpPr/>
          <p:nvPr userDrawn="1"/>
        </p:nvSpPr>
        <p:spPr>
          <a:xfrm rot="2673607">
            <a:off x="682371" y="-2106705"/>
            <a:ext cx="2179207" cy="7761484"/>
          </a:xfrm>
          <a:prstGeom prst="round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1" name="圓角矩形 10"/>
          <p:cNvSpPr/>
          <p:nvPr userDrawn="1"/>
        </p:nvSpPr>
        <p:spPr>
          <a:xfrm rot="2673607">
            <a:off x="6669852" y="-2523418"/>
            <a:ext cx="1186112" cy="11544051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2" name="圓角矩形 11"/>
          <p:cNvSpPr/>
          <p:nvPr userDrawn="1"/>
        </p:nvSpPr>
        <p:spPr>
          <a:xfrm rot="2673607">
            <a:off x="2678677" y="-3190848"/>
            <a:ext cx="1186112" cy="11544051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3" name="圓角矩形 12"/>
          <p:cNvSpPr/>
          <p:nvPr userDrawn="1"/>
        </p:nvSpPr>
        <p:spPr>
          <a:xfrm rot="2673607">
            <a:off x="-530482" y="-5014434"/>
            <a:ext cx="1458027" cy="11544051"/>
          </a:xfrm>
          <a:prstGeom prst="round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5" name="矩形 24"/>
          <p:cNvSpPr/>
          <p:nvPr userDrawn="1"/>
        </p:nvSpPr>
        <p:spPr>
          <a:xfrm>
            <a:off x="0" y="3442061"/>
            <a:ext cx="12192000" cy="3429000"/>
          </a:xfrm>
          <a:prstGeom prst="rect">
            <a:avLst/>
          </a:prstGeom>
          <a:pattFill prst="dkUpDiag">
            <a:fgClr>
              <a:srgbClr val="EEECE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0" y="8025"/>
            <a:ext cx="12192000" cy="3429000"/>
          </a:xfrm>
          <a:prstGeom prst="rect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335360" y="548680"/>
            <a:ext cx="11521280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 dirty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8" name="圓角矩形 17">
            <a:hlinkClick r:id="rId2" action="ppaction://hlinksldjump"/>
          </p:cNvPr>
          <p:cNvSpPr/>
          <p:nvPr userDrawn="1"/>
        </p:nvSpPr>
        <p:spPr>
          <a:xfrm>
            <a:off x="4151872" y="6324213"/>
            <a:ext cx="3864341" cy="533787"/>
          </a:xfrm>
          <a:prstGeom prst="roundRect">
            <a:avLst/>
          </a:prstGeom>
          <a:solidFill>
            <a:srgbClr val="EEEC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r>
              <a:rPr lang="en-US" altLang="zh-TW" sz="3467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HOME</a:t>
            </a:r>
            <a:endParaRPr lang="zh-TW" altLang="en-US" sz="3467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Neue Light"/>
            </a:endParaRPr>
          </a:p>
        </p:txBody>
      </p:sp>
      <p:sp>
        <p:nvSpPr>
          <p:cNvPr id="19" name="動作按鈕: 上一項 18">
            <a:hlinkClick r:id="" action="ppaction://hlinkshowjump?jump=previousslide" highlightClick="1"/>
          </p:cNvPr>
          <p:cNvSpPr/>
          <p:nvPr userDrawn="1"/>
        </p:nvSpPr>
        <p:spPr>
          <a:xfrm>
            <a:off x="4655840" y="6354976"/>
            <a:ext cx="576064" cy="457532"/>
          </a:xfrm>
          <a:prstGeom prst="actionButtonBackPrevious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20" name="動作按鈕: 下一項 19">
            <a:hlinkClick r:id="" action="ppaction://hlinkshowjump?jump=nextslide" highlightClick="1"/>
          </p:cNvPr>
          <p:cNvSpPr/>
          <p:nvPr userDrawn="1"/>
        </p:nvSpPr>
        <p:spPr>
          <a:xfrm>
            <a:off x="6960160" y="6355725"/>
            <a:ext cx="576000" cy="456577"/>
          </a:xfrm>
          <a:prstGeom prst="actionButtonForwardNex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grpSp>
        <p:nvGrpSpPr>
          <p:cNvPr id="21" name="群組 20"/>
          <p:cNvGrpSpPr/>
          <p:nvPr userDrawn="1"/>
        </p:nvGrpSpPr>
        <p:grpSpPr>
          <a:xfrm>
            <a:off x="3215680" y="0"/>
            <a:ext cx="5856651" cy="1124744"/>
            <a:chOff x="2555776" y="0"/>
            <a:chExt cx="4392488" cy="843558"/>
          </a:xfrm>
        </p:grpSpPr>
        <p:sp>
          <p:nvSpPr>
            <p:cNvPr id="22" name="流程圖: 人工作業 21"/>
            <p:cNvSpPr/>
            <p:nvPr/>
          </p:nvSpPr>
          <p:spPr>
            <a:xfrm>
              <a:off x="2627784" y="0"/>
              <a:ext cx="4320480" cy="843558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en-US" altLang="zh-TW" sz="3467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endParaRPr>
            </a:p>
          </p:txBody>
        </p:sp>
        <p:sp>
          <p:nvSpPr>
            <p:cNvPr id="23" name="流程圖: 人工作業 22"/>
            <p:cNvSpPr/>
            <p:nvPr/>
          </p:nvSpPr>
          <p:spPr>
            <a:xfrm>
              <a:off x="2555776" y="0"/>
              <a:ext cx="4320480" cy="771550"/>
            </a:xfrm>
            <a:prstGeom prst="flowChartManualOperation">
              <a:avLst/>
            </a:prstGeom>
            <a:solidFill>
              <a:srgbClr val="EEECE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r>
                <a:rPr lang="zh-TW" altLang="en-US" sz="4800" b="1" kern="0" dirty="0">
                  <a:ln w="31750">
                    <a:solidFill>
                      <a:schemeClr val="tx1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rPr>
                <a:t>延伸學習</a:t>
              </a:r>
            </a:p>
          </p:txBody>
        </p:sp>
      </p:grpSp>
      <p:pic>
        <p:nvPicPr>
          <p:cNvPr id="24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18" y="6464289"/>
            <a:ext cx="960570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6"/>
          <p:cNvSpPr/>
          <p:nvPr userDrawn="1"/>
        </p:nvSpPr>
        <p:spPr>
          <a:xfrm>
            <a:off x="4772565" y="10204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7482" hangingPunct="0"/>
            <a:r>
              <a:rPr lang="zh-TW" altLang="en-US" sz="4800" b="1" kern="0" dirty="0">
                <a:ln cap="rnd">
                  <a:noFill/>
                  <a:miter lim="800000"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延伸學習</a:t>
            </a:r>
          </a:p>
        </p:txBody>
      </p:sp>
    </p:spTree>
    <p:extLst>
      <p:ext uri="{BB962C8B-B14F-4D97-AF65-F5344CB8AC3E}">
        <p14:creationId xmlns:p14="http://schemas.microsoft.com/office/powerpoint/2010/main" val="340416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25" grpId="0" animBg="1"/>
      <p:bldP spid="26" grpId="0" animBg="1"/>
      <p:bldP spid="16" grpId="0" animBg="1"/>
      <p:bldP spid="18" grpId="0" animBg="1"/>
      <p:bldP spid="19" grpId="0" animBg="1"/>
      <p:bldP spid="20" grpId="0" animBg="1"/>
      <p:bldP spid="27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延伸學習（有加過場動畫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 userDrawn="1"/>
        </p:nvSpPr>
        <p:spPr>
          <a:xfrm>
            <a:off x="0" y="3437025"/>
            <a:ext cx="12192000" cy="3434035"/>
          </a:xfrm>
          <a:prstGeom prst="rect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28" name="矩形 27"/>
          <p:cNvSpPr/>
          <p:nvPr userDrawn="1"/>
        </p:nvSpPr>
        <p:spPr>
          <a:xfrm>
            <a:off x="0" y="13062"/>
            <a:ext cx="12192000" cy="3423964"/>
          </a:xfrm>
          <a:prstGeom prst="rect">
            <a:avLst/>
          </a:prstGeom>
          <a:pattFill prst="dkUpDiag">
            <a:fgClr>
              <a:srgbClr val="EEECE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6" name="圓角矩形 5"/>
          <p:cNvSpPr/>
          <p:nvPr userDrawn="1"/>
        </p:nvSpPr>
        <p:spPr>
          <a:xfrm rot="2673607">
            <a:off x="10412107" y="3687193"/>
            <a:ext cx="2179207" cy="4821737"/>
          </a:xfrm>
          <a:prstGeom prst="round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8" name="圓角矩形 7"/>
          <p:cNvSpPr/>
          <p:nvPr userDrawn="1"/>
        </p:nvSpPr>
        <p:spPr>
          <a:xfrm rot="2673607">
            <a:off x="7619289" y="-1998217"/>
            <a:ext cx="2179207" cy="12350221"/>
          </a:xfrm>
          <a:prstGeom prst="round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9" name="圓角矩形 8"/>
          <p:cNvSpPr/>
          <p:nvPr userDrawn="1"/>
        </p:nvSpPr>
        <p:spPr>
          <a:xfrm rot="2673607">
            <a:off x="4155366" y="-3790839"/>
            <a:ext cx="2179207" cy="13466384"/>
          </a:xfrm>
          <a:prstGeom prst="round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0" name="圓角矩形 9"/>
          <p:cNvSpPr/>
          <p:nvPr userDrawn="1"/>
        </p:nvSpPr>
        <p:spPr>
          <a:xfrm rot="2673607">
            <a:off x="682371" y="-2106705"/>
            <a:ext cx="2179207" cy="7761484"/>
          </a:xfrm>
          <a:prstGeom prst="round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5" name="矩形 24"/>
          <p:cNvSpPr/>
          <p:nvPr userDrawn="1"/>
        </p:nvSpPr>
        <p:spPr>
          <a:xfrm>
            <a:off x="0" y="3442061"/>
            <a:ext cx="12192000" cy="3429000"/>
          </a:xfrm>
          <a:prstGeom prst="rect">
            <a:avLst/>
          </a:prstGeom>
          <a:pattFill prst="dkUpDiag">
            <a:fgClr>
              <a:srgbClr val="EEECE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0" y="8025"/>
            <a:ext cx="12192000" cy="3429000"/>
          </a:xfrm>
          <a:prstGeom prst="rect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335360" y="548680"/>
            <a:ext cx="11521280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 dirty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18" name="圓角矩形 17">
            <a:hlinkClick r:id="rId2" action="ppaction://hlinksldjump"/>
          </p:cNvPr>
          <p:cNvSpPr/>
          <p:nvPr userDrawn="1"/>
        </p:nvSpPr>
        <p:spPr>
          <a:xfrm>
            <a:off x="4151872" y="6324213"/>
            <a:ext cx="3864341" cy="533787"/>
          </a:xfrm>
          <a:prstGeom prst="roundRect">
            <a:avLst/>
          </a:prstGeom>
          <a:solidFill>
            <a:srgbClr val="EEEC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r>
              <a:rPr lang="en-US" altLang="zh-TW" sz="3467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HOME</a:t>
            </a:r>
            <a:endParaRPr lang="zh-TW" altLang="en-US" sz="3467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Neue Light"/>
            </a:endParaRPr>
          </a:p>
        </p:txBody>
      </p:sp>
      <p:sp>
        <p:nvSpPr>
          <p:cNvPr id="19" name="動作按鈕: 上一項 18">
            <a:hlinkClick r:id="" action="ppaction://hlinkshowjump?jump=previousslide" highlightClick="1"/>
          </p:cNvPr>
          <p:cNvSpPr/>
          <p:nvPr userDrawn="1"/>
        </p:nvSpPr>
        <p:spPr>
          <a:xfrm>
            <a:off x="4655840" y="6354976"/>
            <a:ext cx="576064" cy="457532"/>
          </a:xfrm>
          <a:prstGeom prst="actionButtonBackPrevious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sp>
        <p:nvSpPr>
          <p:cNvPr id="20" name="動作按鈕: 下一項 19">
            <a:hlinkClick r:id="" action="ppaction://hlinkshowjump?jump=nextslide" highlightClick="1"/>
          </p:cNvPr>
          <p:cNvSpPr/>
          <p:nvPr userDrawn="1"/>
        </p:nvSpPr>
        <p:spPr>
          <a:xfrm>
            <a:off x="6960160" y="6355725"/>
            <a:ext cx="576000" cy="456577"/>
          </a:xfrm>
          <a:prstGeom prst="actionButtonForwardNex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482" hangingPunct="0"/>
            <a:endParaRPr lang="zh-TW" altLang="en-US" sz="3467" kern="0">
              <a:solidFill>
                <a:prstClr val="white"/>
              </a:solidFill>
              <a:sym typeface="Helvetica Neue Light"/>
            </a:endParaRPr>
          </a:p>
        </p:txBody>
      </p:sp>
      <p:grpSp>
        <p:nvGrpSpPr>
          <p:cNvPr id="21" name="群組 20"/>
          <p:cNvGrpSpPr/>
          <p:nvPr userDrawn="1"/>
        </p:nvGrpSpPr>
        <p:grpSpPr>
          <a:xfrm>
            <a:off x="3215680" y="0"/>
            <a:ext cx="5856651" cy="1124744"/>
            <a:chOff x="2555776" y="0"/>
            <a:chExt cx="4392488" cy="843558"/>
          </a:xfrm>
        </p:grpSpPr>
        <p:sp>
          <p:nvSpPr>
            <p:cNvPr id="22" name="流程圖: 人工作業 21"/>
            <p:cNvSpPr/>
            <p:nvPr/>
          </p:nvSpPr>
          <p:spPr>
            <a:xfrm>
              <a:off x="2627784" y="0"/>
              <a:ext cx="4320480" cy="843558"/>
            </a:xfrm>
            <a:prstGeom prst="flowChartManualOpe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en-US" altLang="zh-TW" sz="3467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endParaRPr>
            </a:p>
          </p:txBody>
        </p:sp>
        <p:sp>
          <p:nvSpPr>
            <p:cNvPr id="23" name="流程圖: 人工作業 22"/>
            <p:cNvSpPr/>
            <p:nvPr/>
          </p:nvSpPr>
          <p:spPr>
            <a:xfrm>
              <a:off x="2555776" y="0"/>
              <a:ext cx="4320480" cy="771550"/>
            </a:xfrm>
            <a:prstGeom prst="flowChartManualOperati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r>
                <a:rPr lang="zh-TW" altLang="en-US" sz="4800" b="1" kern="0" dirty="0">
                  <a:ln w="31750">
                    <a:solidFill>
                      <a:schemeClr val="tx1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rPr>
                <a:t>圖片來源</a:t>
              </a:r>
            </a:p>
          </p:txBody>
        </p:sp>
      </p:grpSp>
      <p:pic>
        <p:nvPicPr>
          <p:cNvPr id="24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18" y="6464289"/>
            <a:ext cx="960570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/>
          <p:cNvSpPr/>
          <p:nvPr userDrawn="1"/>
        </p:nvSpPr>
        <p:spPr>
          <a:xfrm>
            <a:off x="4772566" y="10204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7482" hangingPunct="0"/>
            <a:r>
              <a:rPr lang="zh-TW" altLang="en-US" sz="4800" b="1" kern="0" dirty="0">
                <a:ln cap="rnd">
                  <a:noFill/>
                  <a:miter lim="800000"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 Light"/>
              </a:rPr>
              <a:t>圖片來源</a:t>
            </a:r>
          </a:p>
        </p:txBody>
      </p:sp>
    </p:spTree>
    <p:extLst>
      <p:ext uri="{BB962C8B-B14F-4D97-AF65-F5344CB8AC3E}">
        <p14:creationId xmlns:p14="http://schemas.microsoft.com/office/powerpoint/2010/main" val="230200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6706-1E77-4743-BEE8-C50B4CB4A820}" type="datetimeFigureOut">
              <a:rPr kumimoji="1" lang="zh-TW" altLang="en-US" smtClean="0"/>
              <a:pPr/>
              <a:t>2020/3/25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ED43-B9F5-6147-8B2B-D9A4CB4C4811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7755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6706-1E77-4743-BEE8-C50B4CB4A820}" type="datetimeFigureOut">
              <a:rPr kumimoji="1" lang="zh-TW" altLang="en-US" smtClean="0"/>
              <a:pPr/>
              <a:t>2020/3/25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ED43-B9F5-6147-8B2B-D9A4CB4C4811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963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6706-1E77-4743-BEE8-C50B4CB4A820}" type="datetimeFigureOut">
              <a:rPr kumimoji="1" lang="zh-TW" altLang="en-US" smtClean="0"/>
              <a:pPr/>
              <a:t>2020/3/25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ED43-B9F5-6147-8B2B-D9A4CB4C4811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2121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6706-1E77-4743-BEE8-C50B4CB4A820}" type="datetimeFigureOut">
              <a:rPr kumimoji="1" lang="zh-TW" altLang="en-US" smtClean="0"/>
              <a:pPr/>
              <a:t>2020/3/25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ED43-B9F5-6147-8B2B-D9A4CB4C4811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4469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6706-1E77-4743-BEE8-C50B4CB4A820}" type="datetimeFigureOut">
              <a:rPr kumimoji="1" lang="zh-TW" altLang="en-US" smtClean="0"/>
              <a:pPr/>
              <a:t>2020/3/25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ED43-B9F5-6147-8B2B-D9A4CB4C4811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239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6706-1E77-4743-BEE8-C50B4CB4A820}" type="datetimeFigureOut">
              <a:rPr kumimoji="1" lang="zh-TW" altLang="en-US" smtClean="0"/>
              <a:pPr/>
              <a:t>2020/3/25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ED43-B9F5-6147-8B2B-D9A4CB4C4811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3246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6706-1E77-4743-BEE8-C50B4CB4A820}" type="datetimeFigureOut">
              <a:rPr kumimoji="1" lang="zh-TW" altLang="en-US" smtClean="0"/>
              <a:pPr/>
              <a:t>2020/3/25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ED43-B9F5-6147-8B2B-D9A4CB4C4811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1728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26706-1E77-4743-BEE8-C50B4CB4A820}" type="datetimeFigureOut">
              <a:rPr kumimoji="1" lang="zh-TW" altLang="en-US" smtClean="0"/>
              <a:pPr/>
              <a:t>2020/3/25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2ED43-B9F5-6147-8B2B-D9A4CB4C4811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2781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01" r:id="rId12"/>
    <p:sldLayoutId id="2147483705" r:id="rId13"/>
    <p:sldLayoutId id="2147483716" r:id="rId14"/>
    <p:sldLayoutId id="2147483707" r:id="rId15"/>
    <p:sldLayoutId id="2147483703" r:id="rId16"/>
    <p:sldLayoutId id="2147483713" r:id="rId17"/>
    <p:sldLayoutId id="2147483704" r:id="rId18"/>
    <p:sldLayoutId id="2147483710" r:id="rId19"/>
    <p:sldLayoutId id="2147483708" r:id="rId20"/>
    <p:sldLayoutId id="2147483709" r:id="rId21"/>
    <p:sldLayoutId id="2147483714" r:id="rId22"/>
    <p:sldLayoutId id="2147483715" r:id="rId23"/>
    <p:sldLayoutId id="2147483711" r:id="rId24"/>
    <p:sldLayoutId id="214748371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oB9ogQ71mbk" TargetMode="External"/><Relationship Id="rId5" Type="http://schemas.openxmlformats.org/officeDocument/2006/relationships/hyperlink" Target="https://www.youtube.com/watch?v=U4b1JeR85tQ&amp;list=PL3sj97WteqetU4OVbuvBK16T2-YRVKQwl&amp;index=7&amp;t=0s" TargetMode="Externa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youtube.com/watch?v=oB9ogQ71mbk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uc.watchout.tw/read/XUrj9ylwtg7ZMxNqD4R9" TargetMode="External"/><Relationship Id="rId3" Type="http://schemas.openxmlformats.org/officeDocument/2006/relationships/hyperlink" Target="https://theinitium.com/article/20200128-taiwan-mask-wuhan-pneumonia/" TargetMode="External"/><Relationship Id="rId7" Type="http://schemas.openxmlformats.org/officeDocument/2006/relationships/hyperlink" Target="https://tfc-taiwan.org.tw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ettoday.net/news/20200203/1637177.htm" TargetMode="External"/><Relationship Id="rId5" Type="http://schemas.openxmlformats.org/officeDocument/2006/relationships/hyperlink" Target="https://view.ctee.com.tw/research/14198.html" TargetMode="External"/><Relationship Id="rId10" Type="http://schemas.openxmlformats.org/officeDocument/2006/relationships/hyperlink" Target="https://www.thenewslens.com/article/130726" TargetMode="External"/><Relationship Id="rId4" Type="http://schemas.openxmlformats.org/officeDocument/2006/relationships/hyperlink" Target="https://www.thenewslens.com/article/130791" TargetMode="External"/><Relationship Id="rId9" Type="http://schemas.openxmlformats.org/officeDocument/2006/relationships/hyperlink" Target="https://opinion.cw.com.tw/blog/profile/52/article/9067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news.tw/news/802219ca-9ffb-4367-a72e-70cb50a7a2da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uc.watchout.tw/read/XUrj9ylwtg7ZMxNqD4R9" TargetMode="External"/><Relationship Id="rId5" Type="http://schemas.openxmlformats.org/officeDocument/2006/relationships/hyperlink" Target="https://www.mohw.gov.tw/mp-1.html" TargetMode="External"/><Relationship Id="rId4" Type="http://schemas.openxmlformats.org/officeDocument/2006/relationships/hyperlink" Target="https://www.ettoday.net/news/20200205/1638887.ht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youtube.com/watch?v=0hRbfafHP_4&amp;feature=emb_logo" TargetMode="External"/><Relationship Id="rId4" Type="http://schemas.openxmlformats.org/officeDocument/2006/relationships/hyperlink" Target="https://www.youtube.com/watch?time_continue=143&amp;v=0hRbfafHP_4&amp;feature=emb_log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D1CC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 rot="16200000">
            <a:off x="2371627" y="-294696"/>
            <a:ext cx="4901048" cy="81610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3085235" y="4636469"/>
            <a:ext cx="3544163" cy="171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3085236" y="3850382"/>
            <a:ext cx="3544163" cy="171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085237" y="3079472"/>
            <a:ext cx="3544163" cy="171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30516A4-CC00-F14E-AA1C-D85578D5A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58859" y="109794"/>
            <a:ext cx="7688192" cy="174345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kumimoji="1" lang="zh-TW" altLang="en-US" sz="6000" b="1" spc="3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新</a:t>
            </a:r>
            <a:r>
              <a:rPr kumimoji="1" lang="zh-TW" altLang="en-US" sz="6000" b="1" spc="3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冠</a:t>
            </a:r>
            <a:r>
              <a:rPr kumimoji="1" lang="zh-TW" altLang="en-US" sz="6000" b="1" spc="3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病</a:t>
            </a:r>
            <a:r>
              <a:rPr kumimoji="1" lang="zh-TW" altLang="en-US" sz="6000" b="1" spc="300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毒</a:t>
            </a:r>
            <a:r>
              <a:rPr kumimoji="1" lang="zh-TW" altLang="en-US" sz="6000" b="1" spc="3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疫</a:t>
            </a:r>
            <a:r>
              <a:rPr kumimoji="1" lang="zh-TW" altLang="en-US" sz="6000" b="1" spc="3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情燒</a:t>
            </a:r>
            <a:endParaRPr kumimoji="1" lang="en-US" altLang="zh-TW" sz="6000" b="1" spc="3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6000" b="1" spc="30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		</a:t>
            </a:r>
            <a:r>
              <a:rPr kumimoji="1" lang="zh-TW" altLang="en-US" sz="6000" b="1" spc="30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口罩搶購</a:t>
            </a:r>
            <a:r>
              <a:rPr kumimoji="1" lang="zh-TW" altLang="en-US" sz="6000" b="1" spc="3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成熱潮</a:t>
            </a:r>
            <a:endParaRPr kumimoji="1" lang="zh-TW" altLang="en-US" sz="6000" b="1" spc="300" dirty="0">
              <a:solidFill>
                <a:srgbClr val="C5D900"/>
              </a:solidFill>
              <a:latin typeface="Helvetica Neue" panose="02000503000000020004" pitchFamily="2" charset="0"/>
              <a:ea typeface="Hiragino Sans GB W6" panose="020B0300000000000000" pitchFamily="34" charset="-128"/>
              <a:cs typeface="Helvetica Neue" panose="02000503000000020004" pitchFamily="2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31900" y="3596095"/>
            <a:ext cx="56651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2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議題</a:t>
            </a:r>
            <a:r>
              <a:rPr kumimoji="1" lang="zh-TW" altLang="en-US" sz="3200" b="1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二　形式平等與實質平等</a:t>
            </a:r>
            <a:endParaRPr lang="zh-TW" altLang="en-US" sz="3200" dirty="0"/>
          </a:p>
        </p:txBody>
      </p:sp>
      <p:sp>
        <p:nvSpPr>
          <p:cNvPr id="19" name="矩形 18"/>
          <p:cNvSpPr/>
          <p:nvPr/>
        </p:nvSpPr>
        <p:spPr>
          <a:xfrm>
            <a:off x="1270001" y="4370204"/>
            <a:ext cx="561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2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議題</a:t>
            </a:r>
            <a:r>
              <a:rPr kumimoji="1" lang="zh-TW" altLang="en-US" sz="3200" b="1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三　</a:t>
            </a:r>
            <a:r>
              <a:rPr kumimoji="1" lang="zh-TW" altLang="en-US" sz="3200" b="1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假新聞引發物資搶購</a:t>
            </a:r>
            <a:endParaRPr lang="zh-TW" altLang="en-US" sz="3200" dirty="0"/>
          </a:p>
        </p:txBody>
      </p:sp>
      <p:sp>
        <p:nvSpPr>
          <p:cNvPr id="29" name="矩形 28"/>
          <p:cNvSpPr/>
          <p:nvPr/>
        </p:nvSpPr>
        <p:spPr>
          <a:xfrm>
            <a:off x="772489" y="2825185"/>
            <a:ext cx="65681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2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議題</a:t>
            </a:r>
            <a:r>
              <a:rPr kumimoji="1" lang="zh-TW" altLang="en-US" sz="3200" b="1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一　口罩市場供需之變化</a:t>
            </a:r>
            <a:endParaRPr kumimoji="1" lang="zh-TW" altLang="en-US" sz="3200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</p:txBody>
      </p:sp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418" y="6437027"/>
            <a:ext cx="960570" cy="23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214" y1="39844" x2="10590" y2="82227"/>
                        <a14:foregroundMark x1="75839" y1="87196" x2="96933" y2="97352"/>
                        <a14:foregroundMark x1="87789" y1="88368" x2="91898" y2="97591"/>
                        <a14:foregroundMark x1="13773" y1="28602" x2="75521" y2="4253"/>
                        <a14:foregroundMark x1="20081" y1="33333" x2="85272" y2="14431"/>
                        <a14:foregroundMark x1="49363" y1="32856" x2="89063" y2="21029"/>
                        <a14:foregroundMark x1="84635" y1="17491" x2="96615" y2="26953"/>
                        <a14:foregroundMark x1="86863" y1="23155" x2="90943" y2="27886"/>
                        <a14:foregroundMark x1="86545" y1="27170" x2="97888" y2="20573"/>
                        <a14:foregroundMark x1="65422" y1="14431" x2="80237" y2="10872"/>
                        <a14:foregroundMark x1="61343" y1="14431" x2="89063" y2="4253"/>
                        <a14:foregroundMark x1="83709" y1="1432" x2="92535" y2="8746"/>
                        <a14:foregroundMark x1="1794" y1="32140" x2="10301" y2="30252"/>
                        <a14:foregroundMark x1="54080" y1="11111" x2="70168" y2="4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497" y="-13056"/>
            <a:ext cx="5153292" cy="68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9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3215681" y="452669"/>
            <a:ext cx="5760640" cy="6374376"/>
            <a:chOff x="2411760" y="339502"/>
            <a:chExt cx="4320480" cy="4780782"/>
          </a:xfrm>
        </p:grpSpPr>
        <p:grpSp>
          <p:nvGrpSpPr>
            <p:cNvPr id="15" name="群組 14"/>
            <p:cNvGrpSpPr/>
            <p:nvPr/>
          </p:nvGrpSpPr>
          <p:grpSpPr>
            <a:xfrm>
              <a:off x="2411760" y="339502"/>
              <a:ext cx="4320480" cy="4780782"/>
              <a:chOff x="2411760" y="339502"/>
              <a:chExt cx="4320480" cy="4780782"/>
            </a:xfrm>
          </p:grpSpPr>
          <p:sp>
            <p:nvSpPr>
              <p:cNvPr id="18" name="流程圖: 人工作業 17"/>
              <p:cNvSpPr/>
              <p:nvPr/>
            </p:nvSpPr>
            <p:spPr>
              <a:xfrm>
                <a:off x="2411760" y="339502"/>
                <a:ext cx="4320480" cy="432048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7482" hangingPunct="0"/>
                <a:r>
                  <a:rPr lang="zh-TW" altLang="en-US" sz="3467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Helvetica Neue Light"/>
                  </a:rPr>
                  <a:t>焦點事件</a:t>
                </a:r>
              </a:p>
            </p:txBody>
          </p:sp>
          <p:sp>
            <p:nvSpPr>
              <p:cNvPr id="19" name="圓角矩形 18">
                <a:hlinkClick r:id="rId3" action="ppaction://hlinksldjump"/>
              </p:cNvPr>
              <p:cNvSpPr/>
              <p:nvPr/>
            </p:nvSpPr>
            <p:spPr>
              <a:xfrm>
                <a:off x="3113904" y="4731990"/>
                <a:ext cx="2898256" cy="38829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7482" hangingPunct="0"/>
                <a:r>
                  <a:rPr lang="en-US" altLang="zh-TW" sz="3467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Helvetica Neue Light"/>
                  </a:rPr>
                  <a:t>HOME</a:t>
                </a:r>
                <a:endParaRPr lang="zh-TW" altLang="en-US" sz="3467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endParaRPr>
              </a:p>
            </p:txBody>
          </p:sp>
        </p:grpSp>
        <p:sp>
          <p:nvSpPr>
            <p:cNvPr id="16" name="動作按鈕: 上一項 15">
              <a:hlinkClick r:id="" action="ppaction://hlinkshowjump?jump=previousslide" highlightClick="1"/>
            </p:cNvPr>
            <p:cNvSpPr/>
            <p:nvPr/>
          </p:nvSpPr>
          <p:spPr>
            <a:xfrm>
              <a:off x="3491880" y="4744800"/>
              <a:ext cx="432048" cy="360753"/>
            </a:xfrm>
            <a:prstGeom prst="actionButtonBackPreviou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  <a:sym typeface="Helvetica Neue Light"/>
              </a:endParaRPr>
            </a:p>
          </p:txBody>
        </p:sp>
        <p:sp>
          <p:nvSpPr>
            <p:cNvPr id="17" name="動作按鈕: 下一項 16">
              <a:hlinkClick r:id="" action="ppaction://hlinkshowjump?jump=nextslide" highlightClick="1"/>
            </p:cNvPr>
            <p:cNvSpPr/>
            <p:nvPr/>
          </p:nvSpPr>
          <p:spPr>
            <a:xfrm>
              <a:off x="5220120" y="4745362"/>
              <a:ext cx="432000" cy="360000"/>
            </a:xfrm>
            <a:prstGeom prst="actionButtonForwardNex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  <a:sym typeface="Helvetica Neue Light"/>
              </a:endParaRPr>
            </a:p>
          </p:txBody>
        </p:sp>
      </p:grpSp>
      <p:sp>
        <p:nvSpPr>
          <p:cNvPr id="21" name="副標題 2">
            <a:extLst>
              <a:ext uri="{FF2B5EF4-FFF2-40B4-BE49-F238E27FC236}">
                <a16:creationId xmlns:a16="http://schemas.microsoft.com/office/drawing/2014/main" id="{82C8C335-99F9-BF4B-9948-398B313B6C0A}"/>
              </a:ext>
            </a:extLst>
          </p:cNvPr>
          <p:cNvSpPr txBox="1">
            <a:spLocks/>
          </p:cNvSpPr>
          <p:nvPr/>
        </p:nvSpPr>
        <p:spPr>
          <a:xfrm>
            <a:off x="4151873" y="1272209"/>
            <a:ext cx="4015408" cy="68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口罩實名制</a:t>
            </a:r>
            <a:endParaRPr kumimoji="1"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0C2A84-CB07-3740-9BC3-3DCAE41517DC}"/>
              </a:ext>
            </a:extLst>
          </p:cNvPr>
          <p:cNvSpPr/>
          <p:nvPr/>
        </p:nvSpPr>
        <p:spPr>
          <a:xfrm>
            <a:off x="1001429" y="1875478"/>
            <a:ext cx="70147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冠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病</a:t>
            </a:r>
            <a:r>
              <a:rPr lang="zh-TW" altLang="en-US" sz="3200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毒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情擴張，引發「口罩荒」，為了</a:t>
            </a:r>
            <a:r>
              <a:rPr lang="zh-TW" altLang="en-US" sz="32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遏止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國人</a:t>
            </a:r>
            <a:r>
              <a:rPr lang="zh-TW" altLang="en-US" sz="32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搶購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囤積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口罩，行政院宣布購買口罩採「</a:t>
            </a:r>
            <a:r>
              <a:rPr lang="zh-TW" altLang="en-US" sz="32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實名制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」。民眾須持健保卡前往健保特約藥局購買，起初，成人一週可購買</a:t>
            </a:r>
            <a:r>
              <a:rPr lang="en-US" altLang="zh-TW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片，產能提升後一週可購買</a:t>
            </a:r>
            <a:r>
              <a:rPr lang="en-US" altLang="zh-TW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片，並推出線上</a:t>
            </a:r>
            <a:r>
              <a:rPr lang="en-US" altLang="zh-TW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2.0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開放預購。</a:t>
            </a:r>
            <a:endParaRPr lang="zh-TW" altLang="en-US" sz="3200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62" name="Picture 2" descr="▲網友發起我OK你先領運動。（圖／翻攝自臉書）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67281" y="2217578"/>
            <a:ext cx="3863463" cy="2021879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8167280" y="4239457"/>
            <a:ext cx="3863463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網友在臉書發起禮讓口罩運動，呼籲大眾把口罩優先讓給需要的人。</a:t>
            </a:r>
            <a:endParaRPr lang="zh-TW" altLang="en-US" sz="28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8490886" y="5858102"/>
            <a:ext cx="3211976" cy="541691"/>
            <a:chOff x="826770" y="1417055"/>
            <a:chExt cx="3211976" cy="541691"/>
          </a:xfrm>
        </p:grpSpPr>
        <p:sp>
          <p:nvSpPr>
            <p:cNvPr id="13" name="圓角矩形 12">
              <a:hlinkClick r:id="rId5"/>
            </p:cNvPr>
            <p:cNvSpPr/>
            <p:nvPr/>
          </p:nvSpPr>
          <p:spPr>
            <a:xfrm>
              <a:off x="826770" y="1417055"/>
              <a:ext cx="3211976" cy="54000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17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志祺七七影音</a:t>
              </a:r>
              <a:endParaRPr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20" name="群組 17"/>
            <p:cNvGrpSpPr/>
            <p:nvPr/>
          </p:nvGrpSpPr>
          <p:grpSpPr>
            <a:xfrm>
              <a:off x="3498742" y="1418742"/>
              <a:ext cx="540004" cy="540004"/>
              <a:chOff x="3164285" y="1438645"/>
              <a:chExt cx="540004" cy="540004"/>
            </a:xfrm>
          </p:grpSpPr>
          <p:sp>
            <p:nvSpPr>
              <p:cNvPr id="22" name="橢圓 21">
                <a:hlinkClick r:id="rId6"/>
              </p:cNvPr>
              <p:cNvSpPr/>
              <p:nvPr/>
            </p:nvSpPr>
            <p:spPr>
              <a:xfrm>
                <a:off x="3164285" y="1438645"/>
                <a:ext cx="540004" cy="540004"/>
              </a:xfrm>
              <a:prstGeom prst="ellipse">
                <a:avLst/>
              </a:prstGeom>
              <a:solidFill>
                <a:srgbClr val="FF1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等腰三角形 22"/>
              <p:cNvSpPr/>
              <p:nvPr/>
            </p:nvSpPr>
            <p:spPr>
              <a:xfrm rot="5400000">
                <a:off x="3297289" y="1557877"/>
                <a:ext cx="349786" cy="3015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449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3215681" y="452669"/>
            <a:ext cx="5760640" cy="6374376"/>
            <a:chOff x="2411760" y="339502"/>
            <a:chExt cx="4320480" cy="4780782"/>
          </a:xfrm>
        </p:grpSpPr>
        <p:grpSp>
          <p:nvGrpSpPr>
            <p:cNvPr id="11" name="群組 10"/>
            <p:cNvGrpSpPr/>
            <p:nvPr/>
          </p:nvGrpSpPr>
          <p:grpSpPr>
            <a:xfrm>
              <a:off x="2411760" y="339502"/>
              <a:ext cx="4320480" cy="4780782"/>
              <a:chOff x="2411760" y="339502"/>
              <a:chExt cx="4320480" cy="4780782"/>
            </a:xfrm>
          </p:grpSpPr>
          <p:sp>
            <p:nvSpPr>
              <p:cNvPr id="14" name="流程圖: 人工作業 13"/>
              <p:cNvSpPr/>
              <p:nvPr/>
            </p:nvSpPr>
            <p:spPr>
              <a:xfrm>
                <a:off x="2411760" y="339502"/>
                <a:ext cx="4320480" cy="432048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7482" hangingPunct="0"/>
                <a:r>
                  <a:rPr lang="zh-TW" altLang="en-US" sz="3467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Helvetica Neue Light"/>
                  </a:rPr>
                  <a:t>焦點事件</a:t>
                </a:r>
              </a:p>
            </p:txBody>
          </p:sp>
          <p:sp>
            <p:nvSpPr>
              <p:cNvPr id="15" name="圓角矩形 14">
                <a:hlinkClick r:id="rId3" action="ppaction://hlinksldjump"/>
              </p:cNvPr>
              <p:cNvSpPr/>
              <p:nvPr/>
            </p:nvSpPr>
            <p:spPr>
              <a:xfrm>
                <a:off x="3113904" y="4731990"/>
                <a:ext cx="2898256" cy="38829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7482" hangingPunct="0"/>
                <a:r>
                  <a:rPr lang="en-US" altLang="zh-TW" sz="3467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Helvetica Neue Light"/>
                  </a:rPr>
                  <a:t>HOME</a:t>
                </a:r>
                <a:endParaRPr lang="zh-TW" altLang="en-US" sz="3467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endParaRPr>
              </a:p>
            </p:txBody>
          </p:sp>
        </p:grpSp>
        <p:sp>
          <p:nvSpPr>
            <p:cNvPr id="12" name="動作按鈕: 上一項 11">
              <a:hlinkClick r:id="" action="ppaction://hlinkshowjump?jump=previousslide" highlightClick="1"/>
            </p:cNvPr>
            <p:cNvSpPr/>
            <p:nvPr/>
          </p:nvSpPr>
          <p:spPr>
            <a:xfrm>
              <a:off x="3491880" y="4744800"/>
              <a:ext cx="432048" cy="360753"/>
            </a:xfrm>
            <a:prstGeom prst="actionButtonBackPreviou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  <a:sym typeface="Helvetica Neue Light"/>
              </a:endParaRPr>
            </a:p>
          </p:txBody>
        </p:sp>
        <p:sp>
          <p:nvSpPr>
            <p:cNvPr id="13" name="動作按鈕: 下一項 12">
              <a:hlinkClick r:id="" action="ppaction://hlinkshowjump?jump=nextslide" highlightClick="1"/>
            </p:cNvPr>
            <p:cNvSpPr/>
            <p:nvPr/>
          </p:nvSpPr>
          <p:spPr>
            <a:xfrm>
              <a:off x="5220120" y="4745362"/>
              <a:ext cx="432000" cy="360000"/>
            </a:xfrm>
            <a:prstGeom prst="actionButtonForwardNex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  <a:sym typeface="Helvetica Neue Light"/>
              </a:endParaRPr>
            </a:p>
          </p:txBody>
        </p:sp>
      </p:grpSp>
      <p:sp>
        <p:nvSpPr>
          <p:cNvPr id="16" name="副標題 2">
            <a:extLst>
              <a:ext uri="{FF2B5EF4-FFF2-40B4-BE49-F238E27FC236}">
                <a16:creationId xmlns:a16="http://schemas.microsoft.com/office/drawing/2014/main" id="{82C8C335-99F9-BF4B-9948-398B313B6C0A}"/>
              </a:ext>
            </a:extLst>
          </p:cNvPr>
          <p:cNvSpPr txBox="1">
            <a:spLocks/>
          </p:cNvSpPr>
          <p:nvPr/>
        </p:nvSpPr>
        <p:spPr>
          <a:xfrm>
            <a:off x="4151873" y="1270522"/>
            <a:ext cx="4015408" cy="68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搶購衛生紙</a:t>
            </a:r>
            <a:endParaRPr kumimoji="1"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0C2A84-CB07-3740-9BC3-3DCAE41517DC}"/>
              </a:ext>
            </a:extLst>
          </p:cNvPr>
          <p:cNvSpPr/>
          <p:nvPr/>
        </p:nvSpPr>
        <p:spPr>
          <a:xfrm>
            <a:off x="1001429" y="2259261"/>
            <a:ext cx="101891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防疫期間，民眾從</a:t>
            </a:r>
            <a:r>
              <a:rPr lang="zh-TW" altLang="en-US" sz="32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搶購口罩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zh-TW" altLang="en-US" sz="32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搶購衛生紙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，是因為有</a:t>
            </a:r>
            <a:r>
              <a:rPr lang="zh-TW" altLang="en-US" sz="32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網路謠言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提到，</a:t>
            </a:r>
            <a:r>
              <a:rPr lang="zh-TW" altLang="en-US" sz="32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原料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都被拿去做口罩，未來衛生紙將會</a:t>
            </a:r>
            <a:r>
              <a:rPr lang="zh-TW" altLang="en-US" sz="32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缺貨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，檢警深入追查</a:t>
            </a:r>
            <a:r>
              <a:rPr lang="zh-TW" altLang="en-US" sz="32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假訊息</a:t>
            </a:r>
            <a:r>
              <a:rPr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的來源，發現有傳銷公司員工為了刺激買氣，撰寫謠言在臉書以及通訊軟體內散播，藉此吸引民眾下單購買。</a:t>
            </a:r>
            <a:endParaRPr lang="zh-TW" altLang="en-US" sz="3200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826770" y="1417055"/>
            <a:ext cx="3211976" cy="541691"/>
            <a:chOff x="826770" y="1417055"/>
            <a:chExt cx="3211976" cy="541691"/>
          </a:xfrm>
        </p:grpSpPr>
        <p:sp>
          <p:nvSpPr>
            <p:cNvPr id="17" name="圓角矩形 16">
              <a:hlinkClick r:id="rId4"/>
            </p:cNvPr>
            <p:cNvSpPr/>
            <p:nvPr/>
          </p:nvSpPr>
          <p:spPr>
            <a:xfrm>
              <a:off x="826770" y="1417055"/>
              <a:ext cx="3211976" cy="54000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17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東森新聞影音</a:t>
              </a:r>
              <a:endParaRPr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3498742" y="1418742"/>
              <a:ext cx="540004" cy="540004"/>
              <a:chOff x="3164285" y="1438645"/>
              <a:chExt cx="540004" cy="540004"/>
            </a:xfrm>
          </p:grpSpPr>
          <p:sp>
            <p:nvSpPr>
              <p:cNvPr id="19" name="橢圓 18">
                <a:hlinkClick r:id="rId4"/>
              </p:cNvPr>
              <p:cNvSpPr/>
              <p:nvPr/>
            </p:nvSpPr>
            <p:spPr>
              <a:xfrm>
                <a:off x="3164285" y="1438645"/>
                <a:ext cx="540004" cy="540004"/>
              </a:xfrm>
              <a:prstGeom prst="ellipse">
                <a:avLst/>
              </a:prstGeom>
              <a:solidFill>
                <a:srgbClr val="FF1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等腰三角形 19"/>
              <p:cNvSpPr/>
              <p:nvPr/>
            </p:nvSpPr>
            <p:spPr>
              <a:xfrm rot="5400000">
                <a:off x="3297289" y="1557877"/>
                <a:ext cx="349786" cy="3015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93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85999" y="2213810"/>
            <a:ext cx="9395461" cy="370870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 hangingPunct="0">
              <a:lnSpc>
                <a:spcPts val="4700"/>
              </a:lnSpc>
            </a:pPr>
            <a:r>
              <a:rPr kumimoji="1"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從前述的焦點事件中可知「新</a:t>
            </a:r>
            <a:r>
              <a:rPr kumimoji="1"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冠</a:t>
            </a:r>
            <a:r>
              <a:rPr kumimoji="1"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病</a:t>
            </a:r>
            <a:r>
              <a:rPr kumimoji="1" lang="zh-TW" altLang="en-US" sz="3500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毒</a:t>
            </a:r>
            <a:r>
              <a:rPr kumimoji="1"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疫</a:t>
            </a:r>
            <a:r>
              <a:rPr kumimoji="1"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情延燒，民眾開始出現囤積口罩現象，而政府後來透過四大超商通路，每人只能限量購買</a:t>
            </a:r>
            <a:r>
              <a:rPr kumimoji="1" lang="en-US" altLang="zh-TW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3</a:t>
            </a:r>
            <a:r>
              <a:rPr kumimoji="1"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片來確保口罩不被囤積，讓多一點的民眾可以使用。」</a:t>
            </a:r>
            <a:endParaRPr kumimoji="1" lang="en-US" altLang="zh-TW" sz="3500" spc="-150" dirty="0"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  <a:p>
            <a:pPr algn="just" hangingPunct="0">
              <a:lnSpc>
                <a:spcPts val="4700"/>
              </a:lnSpc>
            </a:pPr>
            <a:r>
              <a:rPr kumimoji="1" lang="zh-TW" altLang="en-US" sz="35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請問，政府對於口罩之相關政策，對我國國內口罩的供給與需求產生何種變化？</a:t>
            </a:r>
            <a:endParaRPr kumimoji="1" lang="zh-TW" altLang="en-US" sz="3500" b="1" dirty="0">
              <a:solidFill>
                <a:srgbClr val="FF176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</p:txBody>
      </p:sp>
      <p:sp>
        <p:nvSpPr>
          <p:cNvPr id="9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2286000" y="1279576"/>
            <a:ext cx="6894095" cy="680378"/>
          </a:xfrm>
          <a:prstGeom prst="rect">
            <a:avLst/>
          </a:prstGeom>
          <a:solidFill>
            <a:srgbClr val="FF176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6" tIns="14400" rIns="35706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algn="just" defTabSz="266904">
              <a:lnSpc>
                <a:spcPct val="130000"/>
              </a:lnSpc>
              <a:spcBef>
                <a:spcPts val="1898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 議題一</a:t>
            </a:r>
            <a:r>
              <a:rPr kumimoji="1"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、口罩市場供需之變化</a:t>
            </a:r>
            <a:endParaRPr lang="en-US" altLang="zh-TW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05" y="1750180"/>
            <a:ext cx="2772833" cy="341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72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01" y="1756958"/>
            <a:ext cx="2772833" cy="341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177144" y="2115134"/>
            <a:ext cx="9487476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由於新</a:t>
            </a:r>
            <a:r>
              <a:rPr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冠</a:t>
            </a:r>
            <a:r>
              <a:rPr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病</a:t>
            </a:r>
            <a:r>
              <a:rPr lang="zh-TW" altLang="en-US" sz="3500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毒</a:t>
            </a:r>
            <a:r>
              <a:rPr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</a:t>
            </a:r>
            <a:r>
              <a:rPr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情持續擴大，民眾對口罩的</a:t>
            </a:r>
            <a:r>
              <a:rPr lang="zh-TW" altLang="en-US" sz="35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偏好</a:t>
            </a:r>
            <a:r>
              <a:rPr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增加，加上害怕口罩被商人囤積之</a:t>
            </a:r>
            <a:r>
              <a:rPr lang="zh-TW" altLang="en-US" sz="35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預期心理</a:t>
            </a:r>
            <a:r>
              <a:rPr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等因素，導致口罩的</a:t>
            </a:r>
            <a:r>
              <a:rPr lang="zh-TW" altLang="en-US" sz="35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需求增加</a:t>
            </a:r>
            <a:r>
              <a:rPr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500" spc="-15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>
              <a:spcAft>
                <a:spcPts val="600"/>
              </a:spcAft>
            </a:pPr>
            <a:r>
              <a:rPr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另一方面，政府徵用口罩，禁止口罩出口，並有廠商加開生產線製作口罩，受到</a:t>
            </a:r>
            <a:r>
              <a:rPr lang="zh-TW" altLang="en-US" sz="35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數量管制</a:t>
            </a:r>
            <a:r>
              <a:rPr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35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生產者人數提升</a:t>
            </a:r>
            <a:r>
              <a:rPr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，使得國內口罩的</a:t>
            </a:r>
            <a:r>
              <a:rPr lang="zh-TW" altLang="en-US" sz="35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供給增加</a:t>
            </a:r>
            <a:r>
              <a:rPr lang="zh-TW" altLang="en-US" sz="35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500" spc="-15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2302051" y="1428308"/>
            <a:ext cx="7431496" cy="686826"/>
          </a:xfrm>
          <a:prstGeom prst="rect">
            <a:avLst/>
          </a:prstGeom>
          <a:solidFill>
            <a:srgbClr val="C5D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6" tIns="36000" rIns="35706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defTabSz="266904">
              <a:lnSpc>
                <a:spcPct val="130000"/>
              </a:lnSpc>
              <a:spcBef>
                <a:spcPts val="1898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kumimoji="1"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 </a:t>
            </a:r>
            <a:r>
              <a:rPr kumimoji="1"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口罩市場的需求增加、供給增加</a:t>
            </a:r>
            <a:endParaRPr kumimoji="1" lang="zh-TW" altLang="en-US" sz="4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32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590400" y="1531620"/>
            <a:ext cx="5221037" cy="666186"/>
          </a:xfrm>
          <a:prstGeom prst="rect">
            <a:avLst/>
          </a:prstGeom>
          <a:solidFill>
            <a:srgbClr val="94C9E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6" tIns="35706" rIns="35706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defTabSz="355863">
              <a:lnSpc>
                <a:spcPct val="130000"/>
              </a:lnSpc>
              <a:spcBef>
                <a:spcPts val="2531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jf-jinxuan-fresh2.0"/>
                <a:sym typeface="jf-jinxuan-fresh2.0"/>
              </a:rPr>
              <a:t>影響需求改變的因素</a:t>
            </a:r>
            <a:endParaRPr lang="en-US" altLang="zh-TW" sz="4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  <p:cxnSp>
        <p:nvCxnSpPr>
          <p:cNvPr id="36" name="直線接點 35"/>
          <p:cNvCxnSpPr/>
          <p:nvPr/>
        </p:nvCxnSpPr>
        <p:spPr>
          <a:xfrm>
            <a:off x="7567863" y="2755232"/>
            <a:ext cx="2269153" cy="2295034"/>
          </a:xfrm>
          <a:prstGeom prst="line">
            <a:avLst/>
          </a:prstGeom>
          <a:ln w="317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627631" y="2507164"/>
            <a:ext cx="5183806" cy="2962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 hangingPunct="0">
              <a:buFont typeface="Wingdings" pitchFamily="2" charset="2"/>
              <a:buAutoNum type="circleNumWdWhitePlain"/>
            </a:pP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消費者所得</a:t>
            </a:r>
            <a:endParaRPr lang="en-US" altLang="zh-TW" sz="3730" b="1" spc="-15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algn="just" hangingPunct="0">
              <a:buFont typeface="Wingdings" pitchFamily="2" charset="2"/>
              <a:buAutoNum type="circleNumWdWhitePlain"/>
            </a:pP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相關產品的價格</a:t>
            </a:r>
            <a:endParaRPr lang="en-US" altLang="zh-TW" sz="3730" b="1" spc="-15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algn="just" hangingPunct="0">
              <a:buFont typeface="Wingdings" pitchFamily="2" charset="2"/>
              <a:buAutoNum type="circleNumWdWhitePlain"/>
            </a:pP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預期心理</a:t>
            </a:r>
            <a:endParaRPr lang="en-US" altLang="zh-TW" sz="3730" b="1" spc="-15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algn="just" hangingPunct="0">
              <a:buFont typeface="Wingdings" pitchFamily="2" charset="2"/>
              <a:buAutoNum type="circleNumWdWhitePlain"/>
            </a:pP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消費者偏好</a:t>
            </a:r>
            <a:endParaRPr lang="en-US" altLang="zh-TW" sz="3730" b="1" spc="-15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algn="just" hangingPunct="0">
              <a:buFont typeface="Wingdings" pitchFamily="2" charset="2"/>
              <a:buAutoNum type="circleNumWdWhitePlain"/>
            </a:pP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消費者人數</a:t>
            </a:r>
            <a:endParaRPr lang="en-US" altLang="zh-TW" sz="3730" b="1" spc="-15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9837016" y="4948343"/>
            <a:ext cx="52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Ｄ</a:t>
            </a:r>
            <a:endParaRPr lang="zh-TW" altLang="en-US" sz="2800" dirty="0"/>
          </a:p>
        </p:txBody>
      </p:sp>
      <p:cxnSp>
        <p:nvCxnSpPr>
          <p:cNvPr id="20" name="直線接點 19"/>
          <p:cNvCxnSpPr/>
          <p:nvPr/>
        </p:nvCxnSpPr>
        <p:spPr>
          <a:xfrm>
            <a:off x="8430193" y="2411597"/>
            <a:ext cx="2137609" cy="2204403"/>
          </a:xfrm>
          <a:prstGeom prst="line">
            <a:avLst/>
          </a:prstGeom>
          <a:ln w="317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7181354" y="3489158"/>
            <a:ext cx="1879490" cy="1982405"/>
          </a:xfrm>
          <a:prstGeom prst="line">
            <a:avLst/>
          </a:prstGeom>
          <a:ln w="317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向右箭號 27"/>
          <p:cNvSpPr/>
          <p:nvPr/>
        </p:nvSpPr>
        <p:spPr>
          <a:xfrm>
            <a:off x="8790041" y="3617257"/>
            <a:ext cx="541605" cy="154756"/>
          </a:xfrm>
          <a:prstGeom prst="rightArrow">
            <a:avLst/>
          </a:prstGeom>
          <a:solidFill>
            <a:srgbClr val="FF1762"/>
          </a:solidFill>
          <a:ln>
            <a:solidFill>
              <a:srgbClr val="FF17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1762"/>
              </a:solidFill>
            </a:endParaRPr>
          </a:p>
        </p:txBody>
      </p:sp>
      <p:sp>
        <p:nvSpPr>
          <p:cNvPr id="29" name="向右箭號 28"/>
          <p:cNvSpPr/>
          <p:nvPr/>
        </p:nvSpPr>
        <p:spPr>
          <a:xfrm rot="10800000">
            <a:off x="8410998" y="4470648"/>
            <a:ext cx="541605" cy="154756"/>
          </a:xfrm>
          <a:prstGeom prst="rightArrow">
            <a:avLst/>
          </a:prstGeom>
          <a:solidFill>
            <a:srgbClr val="FF1762"/>
          </a:solidFill>
          <a:ln>
            <a:solidFill>
              <a:srgbClr val="FF17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1762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605461" y="2755232"/>
            <a:ext cx="962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需求增加</a:t>
            </a:r>
            <a:endParaRPr lang="zh-TW" altLang="en-US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399634" y="4573212"/>
            <a:ext cx="962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需求減少</a:t>
            </a:r>
            <a:endParaRPr lang="zh-TW" altLang="en-US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6800849" y="1788053"/>
            <a:ext cx="5148662" cy="3999729"/>
            <a:chOff x="6800849" y="1788053"/>
            <a:chExt cx="5148662" cy="3999729"/>
          </a:xfrm>
        </p:grpSpPr>
        <p:grpSp>
          <p:nvGrpSpPr>
            <p:cNvPr id="15" name="群組 14"/>
            <p:cNvGrpSpPr/>
            <p:nvPr/>
          </p:nvGrpSpPr>
          <p:grpSpPr>
            <a:xfrm>
              <a:off x="7080616" y="2343623"/>
              <a:ext cx="4028371" cy="3252239"/>
              <a:chOff x="6360000" y="2377440"/>
              <a:chExt cx="4028371" cy="3252239"/>
            </a:xfrm>
          </p:grpSpPr>
          <p:cxnSp>
            <p:nvCxnSpPr>
              <p:cNvPr id="3" name="直線單箭頭接點 2"/>
              <p:cNvCxnSpPr/>
              <p:nvPr/>
            </p:nvCxnSpPr>
            <p:spPr>
              <a:xfrm flipV="1">
                <a:off x="6360160" y="2377440"/>
                <a:ext cx="0" cy="325223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單箭頭接點 22"/>
              <p:cNvCxnSpPr/>
              <p:nvPr/>
            </p:nvCxnSpPr>
            <p:spPr>
              <a:xfrm flipV="1">
                <a:off x="6360000" y="5586380"/>
                <a:ext cx="4028371" cy="1479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文字方塊 17"/>
            <p:cNvSpPr txBox="1"/>
            <p:nvPr/>
          </p:nvSpPr>
          <p:spPr>
            <a:xfrm>
              <a:off x="6800849" y="1788053"/>
              <a:ext cx="90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價格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11044636" y="5326117"/>
              <a:ext cx="90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數量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0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590400" y="1531620"/>
            <a:ext cx="5221037" cy="666186"/>
          </a:xfrm>
          <a:prstGeom prst="rect">
            <a:avLst/>
          </a:prstGeom>
          <a:solidFill>
            <a:srgbClr val="94C9E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6" tIns="35706" rIns="35706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defTabSz="355863">
              <a:lnSpc>
                <a:spcPct val="130000"/>
              </a:lnSpc>
              <a:spcBef>
                <a:spcPts val="2531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jf-jinxuan-fresh2.0"/>
                <a:sym typeface="jf-jinxuan-fresh2.0"/>
              </a:rPr>
              <a:t>影響供給改變的因素</a:t>
            </a:r>
            <a:endParaRPr lang="en-US" altLang="zh-TW" sz="4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  <p:cxnSp>
        <p:nvCxnSpPr>
          <p:cNvPr id="33" name="直線接點 32"/>
          <p:cNvCxnSpPr/>
          <p:nvPr/>
        </p:nvCxnSpPr>
        <p:spPr>
          <a:xfrm flipV="1">
            <a:off x="7085812" y="2582780"/>
            <a:ext cx="2885860" cy="2970698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9962147" y="2158957"/>
            <a:ext cx="52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Ｓ</a:t>
            </a:r>
            <a:endParaRPr lang="zh-TW" altLang="en-US" sz="2800" dirty="0"/>
          </a:p>
        </p:txBody>
      </p:sp>
      <p:sp>
        <p:nvSpPr>
          <p:cNvPr id="20" name="矩形 19"/>
          <p:cNvSpPr/>
          <p:nvPr/>
        </p:nvSpPr>
        <p:spPr>
          <a:xfrm>
            <a:off x="627631" y="2507164"/>
            <a:ext cx="5183806" cy="2962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 hangingPunct="0">
              <a:buFont typeface="Wingdings" pitchFamily="2" charset="2"/>
              <a:buAutoNum type="circleNumWdWhitePlain"/>
            </a:pP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生產要素價格</a:t>
            </a:r>
            <a:endParaRPr lang="en-US" altLang="zh-TW" sz="3730" b="1" spc="-15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algn="just" hangingPunct="0">
              <a:buFont typeface="Wingdings" pitchFamily="2" charset="2"/>
              <a:buAutoNum type="circleNumWdWhitePlain"/>
            </a:pP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相關產品的價格</a:t>
            </a:r>
            <a:endParaRPr lang="en-US" altLang="zh-TW" sz="3730" b="1" spc="-15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algn="just" hangingPunct="0">
              <a:buFont typeface="Wingdings" pitchFamily="2" charset="2"/>
              <a:buAutoNum type="circleNumWdWhitePlain"/>
            </a:pP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生產者對未來的預期</a:t>
            </a:r>
            <a:endParaRPr lang="en-US" altLang="zh-TW" sz="3730" b="1" spc="-15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algn="just" hangingPunct="0">
              <a:buFont typeface="Wingdings" pitchFamily="2" charset="2"/>
              <a:buAutoNum type="circleNumWdWhitePlain"/>
            </a:pP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生產技術</a:t>
            </a:r>
            <a:endParaRPr lang="en-US" altLang="zh-TW" sz="3730" b="1" spc="-15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 algn="just" hangingPunct="0">
              <a:buFont typeface="Wingdings" pitchFamily="2" charset="2"/>
              <a:buAutoNum type="circleNumWdWhitePlain"/>
            </a:pP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生產者人數</a:t>
            </a:r>
            <a:endParaRPr lang="en-US" altLang="zh-TW" sz="3730" b="1" spc="-15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1" name="直線接點 20"/>
          <p:cNvCxnSpPr/>
          <p:nvPr/>
        </p:nvCxnSpPr>
        <p:spPr>
          <a:xfrm flipV="1">
            <a:off x="7103978" y="2158957"/>
            <a:ext cx="2207369" cy="2307433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 flipV="1">
            <a:off x="8317449" y="3089827"/>
            <a:ext cx="2313580" cy="2492226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向右箭號 26"/>
          <p:cNvSpPr/>
          <p:nvPr/>
        </p:nvSpPr>
        <p:spPr>
          <a:xfrm rot="10800000">
            <a:off x="8293090" y="3386338"/>
            <a:ext cx="541605" cy="154756"/>
          </a:xfrm>
          <a:prstGeom prst="rightArrow">
            <a:avLst/>
          </a:prstGeom>
          <a:solidFill>
            <a:srgbClr val="FF1762"/>
          </a:solidFill>
          <a:ln>
            <a:solidFill>
              <a:srgbClr val="FF17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1762"/>
              </a:solidFill>
            </a:endParaRPr>
          </a:p>
        </p:txBody>
      </p:sp>
      <p:sp>
        <p:nvSpPr>
          <p:cNvPr id="28" name="向右箭號 27"/>
          <p:cNvSpPr/>
          <p:nvPr/>
        </p:nvSpPr>
        <p:spPr>
          <a:xfrm>
            <a:off x="9040545" y="3858895"/>
            <a:ext cx="541605" cy="154756"/>
          </a:xfrm>
          <a:prstGeom prst="rightArrow">
            <a:avLst/>
          </a:prstGeom>
          <a:solidFill>
            <a:srgbClr val="FF1762"/>
          </a:solidFill>
          <a:ln>
            <a:solidFill>
              <a:srgbClr val="FF17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1762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752107" y="4177911"/>
            <a:ext cx="962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供給增加</a:t>
            </a:r>
            <a:endParaRPr lang="zh-TW" altLang="en-US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552034" y="2416051"/>
            <a:ext cx="962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供給減少</a:t>
            </a:r>
            <a:endParaRPr lang="zh-TW" altLang="en-US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6800849" y="1788053"/>
            <a:ext cx="904875" cy="3807809"/>
            <a:chOff x="6800849" y="1788053"/>
            <a:chExt cx="904875" cy="3807809"/>
          </a:xfrm>
        </p:grpSpPr>
        <p:cxnSp>
          <p:nvCxnSpPr>
            <p:cNvPr id="25" name="直線單箭頭接點 24"/>
            <p:cNvCxnSpPr/>
            <p:nvPr/>
          </p:nvCxnSpPr>
          <p:spPr>
            <a:xfrm flipV="1">
              <a:off x="7080776" y="2343623"/>
              <a:ext cx="0" cy="325223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字方塊 22"/>
            <p:cNvSpPr txBox="1"/>
            <p:nvPr/>
          </p:nvSpPr>
          <p:spPr>
            <a:xfrm>
              <a:off x="6800849" y="1788053"/>
              <a:ext cx="90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價格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29" name="直線單箭頭接點 28"/>
          <p:cNvCxnSpPr/>
          <p:nvPr/>
        </p:nvCxnSpPr>
        <p:spPr>
          <a:xfrm flipV="1">
            <a:off x="7080616" y="5552563"/>
            <a:ext cx="4028371" cy="147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11044636" y="5326117"/>
            <a:ext cx="904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數量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30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590400" y="1531620"/>
            <a:ext cx="5221037" cy="666186"/>
          </a:xfrm>
          <a:prstGeom prst="rect">
            <a:avLst/>
          </a:prstGeom>
          <a:solidFill>
            <a:srgbClr val="94C9E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6" tIns="35706" rIns="35706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defTabSz="355863">
              <a:lnSpc>
                <a:spcPct val="130000"/>
              </a:lnSpc>
              <a:spcBef>
                <a:spcPts val="2531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jf-jinxuan-fresh2.0"/>
                <a:sym typeface="jf-jinxuan-fresh2.0"/>
              </a:rPr>
              <a:t>原本的口罩市場供需圖</a:t>
            </a:r>
            <a:endParaRPr lang="en-US" altLang="zh-TW" sz="4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  <p:cxnSp>
        <p:nvCxnSpPr>
          <p:cNvPr id="33" name="直線接點 32"/>
          <p:cNvCxnSpPr/>
          <p:nvPr/>
        </p:nvCxnSpPr>
        <p:spPr>
          <a:xfrm flipV="1">
            <a:off x="7095337" y="2594164"/>
            <a:ext cx="2885860" cy="2970698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7076287" y="2636221"/>
            <a:ext cx="2885860" cy="2919559"/>
          </a:xfrm>
          <a:prstGeom prst="line">
            <a:avLst/>
          </a:prstGeom>
          <a:ln w="317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627631" y="2507164"/>
            <a:ext cx="5183806" cy="2962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Ｓ：口罩供給</a:t>
            </a:r>
            <a:r>
              <a:rPr lang="zh-TW" altLang="en-US" sz="373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endParaRPr lang="en-US" altLang="zh-TW" sz="3730" b="1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Ｄ：口罩需求</a:t>
            </a:r>
            <a:r>
              <a:rPr lang="zh-TW" altLang="en-US" sz="373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endParaRPr lang="en-US" altLang="zh-TW" sz="3730" b="1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zh-TW" altLang="en-US" sz="373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Ｅ：均衡點</a:t>
            </a:r>
            <a:endParaRPr lang="en-US" altLang="zh-TW" sz="3730" b="1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en-US" altLang="zh-TW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*：市場</a:t>
            </a:r>
            <a:r>
              <a:rPr lang="zh-TW" altLang="en-US" sz="373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均衡價格</a:t>
            </a:r>
            <a:endParaRPr lang="en-US" altLang="zh-TW" sz="3730" b="1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en-US" altLang="zh-TW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*：市場</a:t>
            </a:r>
            <a:r>
              <a:rPr lang="zh-TW" altLang="en-US" sz="373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均衡數量</a:t>
            </a:r>
          </a:p>
        </p:txBody>
      </p:sp>
      <p:sp>
        <p:nvSpPr>
          <p:cNvPr id="41" name="矩形 40"/>
          <p:cNvSpPr/>
          <p:nvPr/>
        </p:nvSpPr>
        <p:spPr>
          <a:xfrm>
            <a:off x="9962147" y="2158957"/>
            <a:ext cx="52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Ｓ</a:t>
            </a:r>
            <a:endParaRPr lang="zh-TW" altLang="en-US" sz="2800" dirty="0"/>
          </a:p>
        </p:txBody>
      </p:sp>
      <p:sp>
        <p:nvSpPr>
          <p:cNvPr id="42" name="矩形 41"/>
          <p:cNvSpPr/>
          <p:nvPr/>
        </p:nvSpPr>
        <p:spPr>
          <a:xfrm>
            <a:off x="9837016" y="4948343"/>
            <a:ext cx="52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Ｄ</a:t>
            </a:r>
            <a:endParaRPr lang="zh-TW" altLang="en-US" sz="2800" dirty="0"/>
          </a:p>
        </p:txBody>
      </p:sp>
      <p:sp>
        <p:nvSpPr>
          <p:cNvPr id="43" name="矩形 42"/>
          <p:cNvSpPr/>
          <p:nvPr/>
        </p:nvSpPr>
        <p:spPr>
          <a:xfrm>
            <a:off x="8303433" y="3429000"/>
            <a:ext cx="52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Ｅ</a:t>
            </a:r>
            <a:endParaRPr lang="zh-TW" altLang="en-US" sz="2800" dirty="0"/>
          </a:p>
        </p:txBody>
      </p:sp>
      <p:sp>
        <p:nvSpPr>
          <p:cNvPr id="44" name="矩形 43"/>
          <p:cNvSpPr/>
          <p:nvPr/>
        </p:nvSpPr>
        <p:spPr>
          <a:xfrm>
            <a:off x="6418436" y="3952220"/>
            <a:ext cx="537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endParaRPr lang="zh-TW" altLang="en-US" sz="2800" dirty="0"/>
          </a:p>
        </p:txBody>
      </p:sp>
      <p:sp>
        <p:nvSpPr>
          <p:cNvPr id="45" name="矩形 44"/>
          <p:cNvSpPr/>
          <p:nvPr/>
        </p:nvSpPr>
        <p:spPr>
          <a:xfrm>
            <a:off x="8386790" y="5666488"/>
            <a:ext cx="540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4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endParaRPr lang="zh-TW" altLang="en-US" sz="2400" dirty="0"/>
          </a:p>
        </p:txBody>
      </p:sp>
      <p:cxnSp>
        <p:nvCxnSpPr>
          <p:cNvPr id="47" name="直線接點 46"/>
          <p:cNvCxnSpPr/>
          <p:nvPr/>
        </p:nvCxnSpPr>
        <p:spPr>
          <a:xfrm flipV="1">
            <a:off x="7076287" y="4138863"/>
            <a:ext cx="1478166" cy="24063"/>
          </a:xfrm>
          <a:prstGeom prst="line">
            <a:avLst/>
          </a:prstGeom>
          <a:ln w="3175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>
            <a:off x="8554453" y="4138864"/>
            <a:ext cx="5887" cy="1415630"/>
          </a:xfrm>
          <a:prstGeom prst="line">
            <a:avLst/>
          </a:prstGeom>
          <a:ln w="3175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流程圖: 接點 49"/>
          <p:cNvSpPr/>
          <p:nvPr/>
        </p:nvSpPr>
        <p:spPr>
          <a:xfrm>
            <a:off x="8431709" y="4035813"/>
            <a:ext cx="167663" cy="186643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6800849" y="1788053"/>
            <a:ext cx="904875" cy="3807809"/>
            <a:chOff x="6800849" y="1788053"/>
            <a:chExt cx="904875" cy="3807809"/>
          </a:xfrm>
        </p:grpSpPr>
        <p:cxnSp>
          <p:nvCxnSpPr>
            <p:cNvPr id="24" name="直線單箭頭接點 23"/>
            <p:cNvCxnSpPr/>
            <p:nvPr/>
          </p:nvCxnSpPr>
          <p:spPr>
            <a:xfrm flipV="1">
              <a:off x="7080776" y="2343623"/>
              <a:ext cx="0" cy="325223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字方塊 21"/>
            <p:cNvSpPr txBox="1"/>
            <p:nvPr/>
          </p:nvSpPr>
          <p:spPr>
            <a:xfrm>
              <a:off x="6800849" y="1788053"/>
              <a:ext cx="90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價格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26" name="直線單箭頭接點 25"/>
          <p:cNvCxnSpPr/>
          <p:nvPr/>
        </p:nvCxnSpPr>
        <p:spPr>
          <a:xfrm flipV="1">
            <a:off x="7080616" y="5552563"/>
            <a:ext cx="4028371" cy="147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11044636" y="5326117"/>
            <a:ext cx="904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數量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30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409926" y="1492771"/>
            <a:ext cx="6207443" cy="666186"/>
          </a:xfrm>
          <a:prstGeom prst="rect">
            <a:avLst/>
          </a:prstGeom>
          <a:solidFill>
            <a:srgbClr val="94C9E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6" tIns="35706" rIns="35706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defTabSz="355863">
              <a:lnSpc>
                <a:spcPct val="130000"/>
              </a:lnSpc>
              <a:spcBef>
                <a:spcPts val="2531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jf-jinxuan-fresh2.0"/>
                <a:sym typeface="jf-jinxuan-fresh2.0"/>
              </a:rPr>
              <a:t>口罩需求增加、供給也增加</a:t>
            </a:r>
            <a:endParaRPr lang="en-US" altLang="zh-TW" sz="4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  <p:cxnSp>
        <p:nvCxnSpPr>
          <p:cNvPr id="33" name="直線接點 32"/>
          <p:cNvCxnSpPr/>
          <p:nvPr/>
        </p:nvCxnSpPr>
        <p:spPr>
          <a:xfrm flipV="1">
            <a:off x="7149830" y="2658980"/>
            <a:ext cx="2812317" cy="2896800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7076287" y="2636221"/>
            <a:ext cx="2885860" cy="2919559"/>
          </a:xfrm>
          <a:prstGeom prst="line">
            <a:avLst/>
          </a:prstGeom>
          <a:ln w="317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627631" y="2158957"/>
            <a:ext cx="5183806" cy="4110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Ｓ</a:t>
            </a:r>
            <a:r>
              <a:rPr lang="en-US" altLang="zh-TW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’</a:t>
            </a: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：後來的口罩供給</a:t>
            </a:r>
            <a:r>
              <a:rPr lang="zh-TW" altLang="en-US" sz="373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endParaRPr lang="en-US" altLang="zh-TW" sz="3730" b="1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Ｄ</a:t>
            </a:r>
            <a:r>
              <a:rPr lang="en-US" altLang="zh-TW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’</a:t>
            </a: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：後來的口罩需求</a:t>
            </a:r>
            <a:r>
              <a:rPr lang="zh-TW" altLang="en-US" sz="373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endParaRPr lang="en-US" altLang="zh-TW" sz="3730" b="1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Ｅ</a:t>
            </a:r>
            <a:r>
              <a:rPr lang="en-US" altLang="zh-TW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’</a:t>
            </a: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：新的均衡點</a:t>
            </a:r>
            <a:endParaRPr lang="en-US" altLang="zh-TW" sz="3730" b="1" spc="-15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口罩的需求增加       </a:t>
            </a:r>
            <a:r>
              <a:rPr lang="en-US" altLang="zh-TW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曲線右移至</a:t>
            </a:r>
            <a:r>
              <a:rPr lang="en-US" altLang="zh-TW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D’</a:t>
            </a:r>
          </a:p>
          <a:p>
            <a:pPr algn="just" hangingPunct="0"/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口罩的供給增加           </a:t>
            </a:r>
            <a:r>
              <a:rPr lang="en-US" altLang="zh-TW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altLang="en-US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曲線右移至</a:t>
            </a:r>
            <a:r>
              <a:rPr lang="en-US" altLang="zh-TW" sz="373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S’</a:t>
            </a:r>
            <a:endParaRPr lang="zh-TW" altLang="en-US" sz="3730" b="1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962147" y="2158957"/>
            <a:ext cx="52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Ｓ</a:t>
            </a:r>
            <a:endParaRPr lang="zh-TW" altLang="en-US" sz="2800" dirty="0"/>
          </a:p>
        </p:txBody>
      </p:sp>
      <p:sp>
        <p:nvSpPr>
          <p:cNvPr id="42" name="矩形 41"/>
          <p:cNvSpPr/>
          <p:nvPr/>
        </p:nvSpPr>
        <p:spPr>
          <a:xfrm>
            <a:off x="9708775" y="4948343"/>
            <a:ext cx="52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Ｄ</a:t>
            </a:r>
            <a:endParaRPr lang="zh-TW" altLang="en-US" sz="2800" dirty="0"/>
          </a:p>
        </p:txBody>
      </p:sp>
      <p:sp>
        <p:nvSpPr>
          <p:cNvPr id="43" name="矩形 42"/>
          <p:cNvSpPr/>
          <p:nvPr/>
        </p:nvSpPr>
        <p:spPr>
          <a:xfrm>
            <a:off x="8292201" y="3615643"/>
            <a:ext cx="52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Ｅ</a:t>
            </a:r>
            <a:endParaRPr lang="zh-TW" altLang="en-US" sz="2800" dirty="0"/>
          </a:p>
        </p:txBody>
      </p:sp>
      <p:sp>
        <p:nvSpPr>
          <p:cNvPr id="44" name="矩形 43"/>
          <p:cNvSpPr/>
          <p:nvPr/>
        </p:nvSpPr>
        <p:spPr>
          <a:xfrm>
            <a:off x="6418436" y="3952220"/>
            <a:ext cx="537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endParaRPr lang="zh-TW" altLang="en-US" sz="2800" dirty="0"/>
          </a:p>
        </p:txBody>
      </p:sp>
      <p:sp>
        <p:nvSpPr>
          <p:cNvPr id="45" name="矩形 44"/>
          <p:cNvSpPr/>
          <p:nvPr/>
        </p:nvSpPr>
        <p:spPr>
          <a:xfrm>
            <a:off x="8386790" y="5666488"/>
            <a:ext cx="540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4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endParaRPr lang="zh-TW" altLang="en-US" sz="2400" dirty="0"/>
          </a:p>
        </p:txBody>
      </p:sp>
      <p:cxnSp>
        <p:nvCxnSpPr>
          <p:cNvPr id="47" name="直線接點 46"/>
          <p:cNvCxnSpPr/>
          <p:nvPr/>
        </p:nvCxnSpPr>
        <p:spPr>
          <a:xfrm flipV="1">
            <a:off x="7076287" y="4138863"/>
            <a:ext cx="1478166" cy="24063"/>
          </a:xfrm>
          <a:prstGeom prst="line">
            <a:avLst/>
          </a:prstGeom>
          <a:ln w="3175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>
            <a:off x="8554453" y="4138864"/>
            <a:ext cx="0" cy="1468055"/>
          </a:xfrm>
          <a:prstGeom prst="line">
            <a:avLst/>
          </a:prstGeom>
          <a:ln w="3175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flipV="1">
            <a:off x="7600790" y="2636221"/>
            <a:ext cx="2885860" cy="2931139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0486650" y="2158957"/>
            <a:ext cx="864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Ｓ</a:t>
            </a:r>
            <a:r>
              <a:rPr lang="en-US" altLang="zh-TW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’</a:t>
            </a:r>
            <a:endParaRPr lang="zh-TW" altLang="en-US" sz="2800" dirty="0"/>
          </a:p>
        </p:txBody>
      </p:sp>
      <p:cxnSp>
        <p:nvCxnSpPr>
          <p:cNvPr id="21" name="直線接點 20"/>
          <p:cNvCxnSpPr/>
          <p:nvPr/>
        </p:nvCxnSpPr>
        <p:spPr>
          <a:xfrm>
            <a:off x="7770108" y="2346977"/>
            <a:ext cx="2885860" cy="2970698"/>
          </a:xfrm>
          <a:prstGeom prst="line">
            <a:avLst/>
          </a:prstGeom>
          <a:ln w="317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10655968" y="4794455"/>
            <a:ext cx="864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Ｄ</a:t>
            </a:r>
            <a:r>
              <a:rPr lang="en-US" altLang="zh-TW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’</a:t>
            </a:r>
            <a:endParaRPr lang="zh-TW" altLang="en-US" sz="2800" dirty="0"/>
          </a:p>
        </p:txBody>
      </p:sp>
      <p:sp>
        <p:nvSpPr>
          <p:cNvPr id="23" name="矩形 22"/>
          <p:cNvSpPr/>
          <p:nvPr/>
        </p:nvSpPr>
        <p:spPr>
          <a:xfrm>
            <a:off x="9097808" y="3429000"/>
            <a:ext cx="864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Ｅ</a:t>
            </a:r>
            <a:r>
              <a:rPr lang="en-US" altLang="zh-TW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’</a:t>
            </a:r>
            <a:endParaRPr lang="zh-TW" altLang="en-US" sz="2800" dirty="0"/>
          </a:p>
        </p:txBody>
      </p:sp>
      <p:sp>
        <p:nvSpPr>
          <p:cNvPr id="24" name="流程圖: 接點 23"/>
          <p:cNvSpPr/>
          <p:nvPr/>
        </p:nvSpPr>
        <p:spPr>
          <a:xfrm>
            <a:off x="8470621" y="4045541"/>
            <a:ext cx="167663" cy="186643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流程圖: 接點 24"/>
          <p:cNvSpPr/>
          <p:nvPr/>
        </p:nvSpPr>
        <p:spPr>
          <a:xfrm>
            <a:off x="9181639" y="3765577"/>
            <a:ext cx="167663" cy="186643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向右箭號 27"/>
          <p:cNvSpPr/>
          <p:nvPr/>
        </p:nvSpPr>
        <p:spPr>
          <a:xfrm flipV="1">
            <a:off x="4041737" y="4039678"/>
            <a:ext cx="589547" cy="33657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向右箭號 28"/>
          <p:cNvSpPr/>
          <p:nvPr/>
        </p:nvSpPr>
        <p:spPr>
          <a:xfrm flipV="1">
            <a:off x="4041737" y="5149386"/>
            <a:ext cx="589547" cy="33657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/>
          <p:cNvGrpSpPr/>
          <p:nvPr/>
        </p:nvGrpSpPr>
        <p:grpSpPr>
          <a:xfrm>
            <a:off x="6800849" y="1788053"/>
            <a:ext cx="904875" cy="3807809"/>
            <a:chOff x="6800849" y="1788053"/>
            <a:chExt cx="904875" cy="3807809"/>
          </a:xfrm>
        </p:grpSpPr>
        <p:cxnSp>
          <p:nvCxnSpPr>
            <p:cNvPr id="35" name="直線單箭頭接點 34"/>
            <p:cNvCxnSpPr/>
            <p:nvPr/>
          </p:nvCxnSpPr>
          <p:spPr>
            <a:xfrm flipV="1">
              <a:off x="7080776" y="2343623"/>
              <a:ext cx="0" cy="325223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字方塊 31"/>
            <p:cNvSpPr txBox="1"/>
            <p:nvPr/>
          </p:nvSpPr>
          <p:spPr>
            <a:xfrm>
              <a:off x="6800849" y="1788053"/>
              <a:ext cx="90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價格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38" name="直線單箭頭接點 37"/>
          <p:cNvCxnSpPr/>
          <p:nvPr/>
        </p:nvCxnSpPr>
        <p:spPr>
          <a:xfrm flipV="1">
            <a:off x="7080616" y="5552563"/>
            <a:ext cx="4028371" cy="147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11044636" y="5326117"/>
            <a:ext cx="904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數量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30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接點 28"/>
          <p:cNvCxnSpPr>
            <a:endCxn id="25" idx="2"/>
          </p:cNvCxnSpPr>
          <p:nvPr/>
        </p:nvCxnSpPr>
        <p:spPr>
          <a:xfrm>
            <a:off x="7076287" y="3858899"/>
            <a:ext cx="2105352" cy="0"/>
          </a:xfrm>
          <a:prstGeom prst="line">
            <a:avLst/>
          </a:prstGeom>
          <a:ln w="31750">
            <a:solidFill>
              <a:srgbClr val="FF1762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接點 34"/>
          <p:cNvCxnSpPr>
            <a:stCxn id="25" idx="0"/>
          </p:cNvCxnSpPr>
          <p:nvPr/>
        </p:nvCxnSpPr>
        <p:spPr>
          <a:xfrm>
            <a:off x="9265471" y="3765577"/>
            <a:ext cx="0" cy="1786986"/>
          </a:xfrm>
          <a:prstGeom prst="line">
            <a:avLst/>
          </a:prstGeom>
          <a:ln w="31750">
            <a:solidFill>
              <a:srgbClr val="FF1762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1239245" y="1211932"/>
            <a:ext cx="6207443" cy="666186"/>
          </a:xfrm>
          <a:prstGeom prst="rect">
            <a:avLst/>
          </a:prstGeom>
          <a:solidFill>
            <a:srgbClr val="94C9E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6" tIns="35706" rIns="35706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defTabSz="355863">
              <a:lnSpc>
                <a:spcPct val="130000"/>
              </a:lnSpc>
              <a:spcBef>
                <a:spcPts val="2531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jf-jinxuan-fresh2.0"/>
                <a:sym typeface="jf-jinxuan-fresh2.0"/>
              </a:rPr>
              <a:t>口罩價格提高、數量也增加</a:t>
            </a:r>
            <a:endParaRPr lang="en-US" altLang="zh-TW" sz="4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  <p:cxnSp>
        <p:nvCxnSpPr>
          <p:cNvPr id="33" name="直線接點 32"/>
          <p:cNvCxnSpPr/>
          <p:nvPr/>
        </p:nvCxnSpPr>
        <p:spPr>
          <a:xfrm flipV="1">
            <a:off x="7159557" y="2658980"/>
            <a:ext cx="2802590" cy="2908380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7076287" y="2636221"/>
            <a:ext cx="2816743" cy="2931139"/>
          </a:xfrm>
          <a:prstGeom prst="line">
            <a:avLst/>
          </a:prstGeom>
          <a:ln w="317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627631" y="1920712"/>
            <a:ext cx="518380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zh-TW" altLang="en-US" sz="32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由於每人限量購買仍造成大排長龍、供不應求現象，以及政府徵用之口罩並非全部進入市場販售，所以右圖假定需求增加的幅度大於供給增加的幅度，故口罩價格提高</a:t>
            </a:r>
            <a:r>
              <a:rPr lang="en-US" altLang="zh-TW" sz="32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(1</a:t>
            </a:r>
            <a:r>
              <a:rPr lang="zh-TW" altLang="en-US" sz="32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</a:t>
            </a:r>
            <a:r>
              <a:rPr lang="en-US" altLang="zh-TW" sz="32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2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元，比疫情發生前貴</a:t>
            </a:r>
            <a:r>
              <a:rPr lang="en-US" altLang="zh-TW" sz="32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、數量增加。</a:t>
            </a:r>
            <a:endParaRPr lang="zh-TW" altLang="en-US" sz="3200" b="1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962147" y="2158957"/>
            <a:ext cx="52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Ｓ</a:t>
            </a:r>
            <a:endParaRPr lang="zh-TW" altLang="en-US" sz="2800" dirty="0"/>
          </a:p>
        </p:txBody>
      </p:sp>
      <p:sp>
        <p:nvSpPr>
          <p:cNvPr id="42" name="矩形 41"/>
          <p:cNvSpPr/>
          <p:nvPr/>
        </p:nvSpPr>
        <p:spPr>
          <a:xfrm>
            <a:off x="9708775" y="4948343"/>
            <a:ext cx="52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Ｄ</a:t>
            </a:r>
            <a:endParaRPr lang="zh-TW" altLang="en-US" sz="2800" dirty="0"/>
          </a:p>
        </p:txBody>
      </p:sp>
      <p:sp>
        <p:nvSpPr>
          <p:cNvPr id="43" name="矩形 42"/>
          <p:cNvSpPr/>
          <p:nvPr/>
        </p:nvSpPr>
        <p:spPr>
          <a:xfrm>
            <a:off x="8292201" y="3615643"/>
            <a:ext cx="52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Ｅ</a:t>
            </a:r>
            <a:endParaRPr lang="zh-TW" altLang="en-US" sz="2800" dirty="0"/>
          </a:p>
        </p:txBody>
      </p:sp>
      <p:sp>
        <p:nvSpPr>
          <p:cNvPr id="44" name="矩形 43"/>
          <p:cNvSpPr/>
          <p:nvPr/>
        </p:nvSpPr>
        <p:spPr>
          <a:xfrm>
            <a:off x="6418436" y="3952220"/>
            <a:ext cx="537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endParaRPr lang="zh-TW" altLang="en-US" sz="2800" dirty="0"/>
          </a:p>
        </p:txBody>
      </p:sp>
      <p:sp>
        <p:nvSpPr>
          <p:cNvPr id="45" name="矩形 44"/>
          <p:cNvSpPr/>
          <p:nvPr/>
        </p:nvSpPr>
        <p:spPr>
          <a:xfrm>
            <a:off x="8386790" y="5666488"/>
            <a:ext cx="540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4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endParaRPr lang="zh-TW" altLang="en-US" sz="2400" dirty="0"/>
          </a:p>
        </p:txBody>
      </p:sp>
      <p:cxnSp>
        <p:nvCxnSpPr>
          <p:cNvPr id="47" name="直線接點 46"/>
          <p:cNvCxnSpPr/>
          <p:nvPr/>
        </p:nvCxnSpPr>
        <p:spPr>
          <a:xfrm flipV="1">
            <a:off x="7076287" y="4138863"/>
            <a:ext cx="1478166" cy="24063"/>
          </a:xfrm>
          <a:prstGeom prst="line">
            <a:avLst/>
          </a:prstGeom>
          <a:ln w="3175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>
            <a:off x="8554453" y="4138864"/>
            <a:ext cx="0" cy="1413699"/>
          </a:xfrm>
          <a:prstGeom prst="line">
            <a:avLst/>
          </a:prstGeom>
          <a:ln w="3175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flipV="1">
            <a:off x="7600790" y="2636221"/>
            <a:ext cx="2885860" cy="2916342"/>
          </a:xfrm>
          <a:prstGeom prst="line">
            <a:avLst/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0486650" y="2158957"/>
            <a:ext cx="864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Ｓ</a:t>
            </a:r>
            <a:r>
              <a:rPr lang="en-US" altLang="zh-TW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’</a:t>
            </a:r>
            <a:endParaRPr lang="zh-TW" altLang="en-US" sz="2800" dirty="0"/>
          </a:p>
        </p:txBody>
      </p:sp>
      <p:cxnSp>
        <p:nvCxnSpPr>
          <p:cNvPr id="21" name="直線接點 20"/>
          <p:cNvCxnSpPr/>
          <p:nvPr/>
        </p:nvCxnSpPr>
        <p:spPr>
          <a:xfrm>
            <a:off x="7770108" y="2346977"/>
            <a:ext cx="2885860" cy="2970698"/>
          </a:xfrm>
          <a:prstGeom prst="line">
            <a:avLst/>
          </a:prstGeom>
          <a:ln w="317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10655968" y="4794455"/>
            <a:ext cx="864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Ｄ</a:t>
            </a:r>
            <a:r>
              <a:rPr lang="en-US" altLang="zh-TW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’</a:t>
            </a:r>
            <a:endParaRPr lang="zh-TW" altLang="en-US" sz="2800" dirty="0"/>
          </a:p>
        </p:txBody>
      </p:sp>
      <p:sp>
        <p:nvSpPr>
          <p:cNvPr id="23" name="矩形 22"/>
          <p:cNvSpPr/>
          <p:nvPr/>
        </p:nvSpPr>
        <p:spPr>
          <a:xfrm>
            <a:off x="9097808" y="3429000"/>
            <a:ext cx="864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Ｅ</a:t>
            </a:r>
            <a:r>
              <a:rPr lang="en-US" altLang="zh-TW" sz="2800" b="1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’</a:t>
            </a:r>
            <a:endParaRPr lang="zh-TW" altLang="en-US" sz="2800" dirty="0"/>
          </a:p>
        </p:txBody>
      </p:sp>
      <p:sp>
        <p:nvSpPr>
          <p:cNvPr id="24" name="流程圖: 接點 23"/>
          <p:cNvSpPr/>
          <p:nvPr/>
        </p:nvSpPr>
        <p:spPr>
          <a:xfrm>
            <a:off x="8470621" y="4045541"/>
            <a:ext cx="167663" cy="186643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流程圖: 接點 24"/>
          <p:cNvSpPr/>
          <p:nvPr/>
        </p:nvSpPr>
        <p:spPr>
          <a:xfrm>
            <a:off x="9181639" y="3765577"/>
            <a:ext cx="167663" cy="186643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向右箭號 37"/>
          <p:cNvSpPr/>
          <p:nvPr/>
        </p:nvSpPr>
        <p:spPr>
          <a:xfrm rot="16200000" flipV="1">
            <a:off x="6418787" y="3531421"/>
            <a:ext cx="589547" cy="16844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9" name="向右箭號 38"/>
          <p:cNvSpPr/>
          <p:nvPr/>
        </p:nvSpPr>
        <p:spPr>
          <a:xfrm flipV="1">
            <a:off x="8927323" y="5851154"/>
            <a:ext cx="589547" cy="16844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向下箭號 27"/>
          <p:cNvSpPr/>
          <p:nvPr/>
        </p:nvSpPr>
        <p:spPr>
          <a:xfrm rot="16200000">
            <a:off x="401677" y="1083142"/>
            <a:ext cx="845820" cy="829319"/>
          </a:xfrm>
          <a:prstGeom prst="downArrow">
            <a:avLst>
              <a:gd name="adj1" fmla="val 50000"/>
              <a:gd name="adj2" fmla="val 47099"/>
            </a:avLst>
          </a:prstGeom>
          <a:solidFill>
            <a:srgbClr val="FF1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1762"/>
              </a:solidFill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6800849" y="1865877"/>
            <a:ext cx="904875" cy="3729985"/>
            <a:chOff x="6800849" y="1865877"/>
            <a:chExt cx="904875" cy="3729985"/>
          </a:xfrm>
        </p:grpSpPr>
        <p:cxnSp>
          <p:nvCxnSpPr>
            <p:cNvPr id="46" name="直線單箭頭接點 45"/>
            <p:cNvCxnSpPr/>
            <p:nvPr/>
          </p:nvCxnSpPr>
          <p:spPr>
            <a:xfrm flipV="1">
              <a:off x="7080776" y="2343623"/>
              <a:ext cx="0" cy="325223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字方塊 33"/>
            <p:cNvSpPr txBox="1"/>
            <p:nvPr/>
          </p:nvSpPr>
          <p:spPr>
            <a:xfrm>
              <a:off x="6800849" y="1865877"/>
              <a:ext cx="90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價格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50" name="直線單箭頭接點 49"/>
          <p:cNvCxnSpPr/>
          <p:nvPr/>
        </p:nvCxnSpPr>
        <p:spPr>
          <a:xfrm flipV="1">
            <a:off x="7080616" y="5552563"/>
            <a:ext cx="4028371" cy="147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字方塊 50"/>
          <p:cNvSpPr txBox="1"/>
          <p:nvPr/>
        </p:nvSpPr>
        <p:spPr>
          <a:xfrm>
            <a:off x="11044636" y="5326117"/>
            <a:ext cx="904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數量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30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05" y="1750180"/>
            <a:ext cx="2772833" cy="341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302052" y="1924603"/>
            <a:ext cx="9299398" cy="44909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 hangingPunct="0">
              <a:lnSpc>
                <a:spcPts val="4880"/>
              </a:lnSpc>
            </a:pPr>
            <a:r>
              <a:rPr kumimoji="1"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政府一開始讓四大超商販售口罩，造成</a:t>
            </a:r>
            <a:r>
              <a:rPr kumimoji="1" lang="zh-TW" altLang="en-US" sz="32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重複購買</a:t>
            </a:r>
            <a:r>
              <a:rPr kumimoji="1"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，後來改採</a:t>
            </a:r>
            <a:r>
              <a:rPr kumimoji="1" lang="zh-TW" altLang="en-US" sz="32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實名制</a:t>
            </a:r>
            <a:r>
              <a:rPr kumimoji="1"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做法，成人每週</a:t>
            </a:r>
            <a:r>
              <a:rPr kumimoji="1" lang="zh-TW" altLang="en-US" sz="32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限額購買</a:t>
            </a:r>
            <a:r>
              <a:rPr kumimoji="1"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，讓更多人可以買到口罩。不過，卻引發</a:t>
            </a:r>
            <a:r>
              <a:rPr kumimoji="1" lang="zh-TW" altLang="en-US" sz="32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重症病患</a:t>
            </a:r>
            <a:r>
              <a:rPr kumimoji="1"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及家屬的擔心，因為，對於常跑醫院的民眾而言，一週只能買</a:t>
            </a:r>
            <a:r>
              <a:rPr kumimoji="1" lang="en-US" altLang="zh-TW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3</a:t>
            </a:r>
            <a:r>
              <a:rPr kumimoji="1" lang="zh-TW" altLang="en-US" sz="32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片是不夠的。</a:t>
            </a:r>
            <a:r>
              <a:rPr kumimoji="1" lang="zh-TW" altLang="en-US" sz="32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請問：</a:t>
            </a:r>
            <a:r>
              <a:rPr kumimoji="1" lang="en-US" altLang="zh-TW" sz="32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1.</a:t>
            </a:r>
            <a:r>
              <a:rPr kumimoji="1" lang="zh-TW" altLang="en-US" sz="32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採實名制較偏向形式平等抑或是實質平等的理念？</a:t>
            </a:r>
            <a:r>
              <a:rPr kumimoji="1" lang="en-US" altLang="zh-TW" sz="32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2.</a:t>
            </a:r>
            <a:r>
              <a:rPr kumimoji="1" lang="zh-TW" altLang="en-US" sz="3200" b="1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又政府基於防疫而使人民自由權受限的依據為何？</a:t>
            </a:r>
            <a:endParaRPr kumimoji="1" lang="zh-TW" altLang="en-US" sz="3200" b="1" spc="-150" dirty="0">
              <a:solidFill>
                <a:srgbClr val="FF176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</p:txBody>
      </p:sp>
      <p:sp>
        <p:nvSpPr>
          <p:cNvPr id="9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2302052" y="1227221"/>
            <a:ext cx="6863982" cy="697381"/>
          </a:xfrm>
          <a:prstGeom prst="rect">
            <a:avLst/>
          </a:prstGeom>
          <a:solidFill>
            <a:srgbClr val="FF176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6" tIns="35706" rIns="35706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algn="ctr" defTabSz="266904">
              <a:lnSpc>
                <a:spcPct val="130000"/>
              </a:lnSpc>
              <a:spcBef>
                <a:spcPts val="1898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議題二</a:t>
            </a:r>
            <a:r>
              <a:rPr kumimoji="1"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、形式平等與實質平等</a:t>
            </a:r>
            <a:endParaRPr lang="en-US" altLang="zh-TW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</p:spTree>
    <p:extLst>
      <p:ext uri="{BB962C8B-B14F-4D97-AF65-F5344CB8AC3E}">
        <p14:creationId xmlns:p14="http://schemas.microsoft.com/office/powerpoint/2010/main" val="26511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0400" y="2384061"/>
            <a:ext cx="10657184" cy="375423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685783" indent="-685783" algn="just" defTabSz="355863">
              <a:lnSpc>
                <a:spcPct val="150000"/>
              </a:lnSpc>
              <a:spcBef>
                <a:spcPts val="2531"/>
              </a:spcBef>
              <a:buFont typeface="Wingdings" panose="05000000000000000000" pitchFamily="2" charset="2"/>
              <a:buAutoNum type="circleNumWdWhitePlain"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明白</a:t>
            </a:r>
            <a:r>
              <a:rPr lang="zh-TW" altLang="en-US" sz="3733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3733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社群網路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的所有權或產製過程，能影響</a:t>
            </a:r>
            <a:r>
              <a:rPr lang="zh-TW" altLang="en-US" sz="3733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公共意見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的形成。</a:t>
            </a:r>
            <a:endParaRPr lang="en-US" altLang="zh-TW" sz="3733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85783" indent="-685783" algn="just" defTabSz="355863">
              <a:lnSpc>
                <a:spcPct val="150000"/>
              </a:lnSpc>
              <a:spcBef>
                <a:spcPts val="2531"/>
              </a:spcBef>
              <a:buFont typeface="Wingdings" panose="05000000000000000000" pitchFamily="2" charset="2"/>
              <a:buAutoNum type="circleNumWdWhitePlain"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了解社會的不同群體，對於</a:t>
            </a:r>
            <a:r>
              <a:rPr lang="zh-TW" altLang="en-US" sz="3733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公平正義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的理解與追求會有衝突。</a:t>
            </a:r>
            <a:endParaRPr lang="zh-TW" altLang="en-US" sz="37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743743" y="1508788"/>
            <a:ext cx="2547145" cy="798089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7608" tIns="47608" rIns="47608" bIns="47608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algn="ctr" defTabSz="355863">
              <a:lnSpc>
                <a:spcPct val="130000"/>
              </a:lnSpc>
              <a:spcBef>
                <a:spcPts val="2531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4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jf-jinxuan-fresh2.0"/>
                <a:sym typeface="jf-jinxuan-fresh2.0"/>
              </a:rPr>
              <a:t>人權教育</a:t>
            </a:r>
            <a:endParaRPr lang="zh-TW" altLang="en-US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</p:spTree>
    <p:extLst>
      <p:ext uri="{BB962C8B-B14F-4D97-AF65-F5344CB8AC3E}">
        <p14:creationId xmlns:p14="http://schemas.microsoft.com/office/powerpoint/2010/main" val="205578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01" y="1756958"/>
            <a:ext cx="2772833" cy="341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2302052" y="2256079"/>
            <a:ext cx="4193657" cy="325935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4000" tIns="36000" rIns="144000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algn="just" defTabSz="266904">
              <a:spcBef>
                <a:spcPts val="1898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endParaRPr lang="en-US" altLang="zh-TW" sz="37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  <p:sp>
        <p:nvSpPr>
          <p:cNvPr id="6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2302053" y="1455652"/>
            <a:ext cx="2943716" cy="741024"/>
          </a:xfrm>
          <a:prstGeom prst="rect">
            <a:avLst/>
          </a:prstGeom>
          <a:solidFill>
            <a:srgbClr val="C5D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6" tIns="35706" rIns="35706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algn="ctr" defTabSz="266904">
              <a:lnSpc>
                <a:spcPct val="130000"/>
              </a:lnSpc>
              <a:spcBef>
                <a:spcPts val="1898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en-US" altLang="zh-TW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jf-jinxuan-fresh2.0"/>
                <a:sym typeface="jf-jinxuan-fresh2.0"/>
              </a:rPr>
              <a:t>1.</a:t>
            </a:r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jf-jinxuan-fresh2.0"/>
                <a:sym typeface="jf-jinxuan-fresh2.0"/>
              </a:rPr>
              <a:t>形式平等</a:t>
            </a:r>
            <a:endParaRPr lang="en-US" altLang="zh-TW" sz="4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302052" y="2256079"/>
            <a:ext cx="48493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口罩販售實名制的目的在於讓更多民眾能買到口罩，解決重複購買、囤積的問題，且政策初始並未特別針對有醫療需求者作特別處置，屬於形式平等。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22" name="Picture 2" descr="https://static.taisounds.com/WebUpd/TaiSounds/society/%E6%94%B9%E6%8E%A1%E5%AF%A6%E5%90%8D%E5%88%B6%E8%B3%BC%E8%B2%B7%EF%BC%8C%E6%AF%8F%E4%BA%BA%E6%96%BC%E8%97%A5%E5%B1%80%E6%AF%8F%E5%91%A8%E9%99%90%E8%B3%BC%E4%B8%80%E4%BB%BD%E8%88%87%E4%BB%A3%E8%B3%BC%E4%B8%80%E4%BB%BD_%E5%8F%96%E8%87%AA%E8%A1%9B%E6%9C%8D%E9%83%A8%E7%B2%89%E5%B0%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7924" y="1299411"/>
            <a:ext cx="4060656" cy="4872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221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01" y="1756958"/>
            <a:ext cx="2772833" cy="341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2567352" y="1756958"/>
            <a:ext cx="8124093" cy="370599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TW" altLang="en-US" sz="36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後來，在許多媒體報導之下，政府當局將配送口罩至相關醫療院所，讓有特殊醫療需求病患及家屬可登記取用口罩。也是繼實名制之後， 暫時能緩解口罩不足問題的配套措施。</a:t>
            </a:r>
            <a:endParaRPr lang="zh-TW" altLang="en-US" sz="36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805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469713" y="2004646"/>
          <a:ext cx="9632040" cy="34747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816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6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形式平等</a:t>
                      </a:r>
                      <a:endParaRPr lang="zh-TW" altLang="en-US" sz="3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實質平等</a:t>
                      </a:r>
                      <a:endParaRPr lang="zh-TW" altLang="en-US" sz="3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不問個別對象與事實差異而均做</a:t>
                      </a:r>
                      <a:r>
                        <a:rPr lang="zh-TW" altLang="en-US" sz="3600" b="1" dirty="0" smtClean="0">
                          <a:solidFill>
                            <a:srgbClr val="FF176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相同處理</a:t>
                      </a:r>
                      <a:r>
                        <a:rPr lang="zh-TW" altLang="en-US" sz="3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en-US" altLang="zh-TW" sz="36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sz="3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目前的口罩實名制偏向此種作法。</a:t>
                      </a:r>
                      <a:endParaRPr lang="zh-TW" altLang="en-US" sz="3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社會成員在先天或後天條件上存有差異，對實質上相同的事物做相同處理，對實質上</a:t>
                      </a:r>
                      <a:r>
                        <a:rPr lang="zh-TW" altLang="en-US" sz="3600" b="1" dirty="0" smtClean="0">
                          <a:solidFill>
                            <a:srgbClr val="FF176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不同</a:t>
                      </a:r>
                      <a:r>
                        <a:rPr lang="zh-TW" altLang="en-US" sz="3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的事物做</a:t>
                      </a:r>
                      <a:r>
                        <a:rPr lang="zh-TW" altLang="en-US" sz="3600" b="1" dirty="0" smtClean="0">
                          <a:solidFill>
                            <a:srgbClr val="FF176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不同處理</a:t>
                      </a:r>
                      <a:r>
                        <a:rPr lang="zh-TW" altLang="en-US" sz="3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zh-TW" altLang="en-US" sz="3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0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106298" y="2004646"/>
          <a:ext cx="4816020" cy="34747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816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優惠性差別待遇</a:t>
                      </a:r>
                      <a:endParaRPr lang="zh-TW" altLang="en-US" sz="3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以優惠性措施協助受到先天或人為不平等待遇的弱勢族群，藉此拉近他們與一般人的差距，以實現社會正義。</a:t>
                      </a:r>
                      <a:endParaRPr lang="zh-TW" altLang="en-US" sz="3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圓角矩形 3"/>
          <p:cNvSpPr/>
          <p:nvPr/>
        </p:nvSpPr>
        <p:spPr>
          <a:xfrm>
            <a:off x="6635262" y="1406769"/>
            <a:ext cx="5134707" cy="465406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TW" altLang="en-US" sz="36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優惠性差別待遇有助於實質平等的實踐，若有特殊醫療需求的民眾可分配到更多口罩，則口罩政策不僅是單純的形式平等，往實質平等更近一步。</a:t>
            </a:r>
            <a:endParaRPr lang="zh-TW" altLang="en-US" sz="36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900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01" y="1756958"/>
            <a:ext cx="2772833" cy="341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2302052" y="2256079"/>
            <a:ext cx="4193657" cy="325935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4000" tIns="36000" rIns="144000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algn="just" defTabSz="266904">
              <a:spcBef>
                <a:spcPts val="1898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endParaRPr lang="en-US" altLang="zh-TW" sz="37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  <p:sp>
        <p:nvSpPr>
          <p:cNvPr id="6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2302053" y="1455652"/>
            <a:ext cx="2943716" cy="741024"/>
          </a:xfrm>
          <a:prstGeom prst="rect">
            <a:avLst/>
          </a:prstGeom>
          <a:solidFill>
            <a:srgbClr val="C5D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6" tIns="35706" rIns="35706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algn="ctr" defTabSz="266904">
              <a:lnSpc>
                <a:spcPct val="130000"/>
              </a:lnSpc>
              <a:spcBef>
                <a:spcPts val="1898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en-US" altLang="zh-TW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jf-jinxuan-fresh2.0"/>
                <a:sym typeface="jf-jinxuan-fresh2.0"/>
              </a:rPr>
              <a:t>2.</a:t>
            </a:r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jf-jinxuan-fresh2.0"/>
                <a:sym typeface="jf-jinxuan-fresh2.0"/>
              </a:rPr>
              <a:t>公益原則</a:t>
            </a:r>
            <a:endParaRPr lang="en-US" altLang="zh-TW" sz="4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302051" y="2256079"/>
            <a:ext cx="90918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基於</a:t>
            </a:r>
            <a:r>
              <a:rPr lang="zh-TW" altLang="en-US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防疫優先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的重要，政府做出許多限制人民自由權利的限制，包含對口罩的銷售與購買、檢疫及隔離的措施、國際商務旅遊出入境管理、中小學延後開學等，皆是基於憲法中的</a:t>
            </a:r>
            <a:r>
              <a:rPr lang="zh-TW" altLang="en-US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公益原則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而得以為之。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221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984738" y="1406769"/>
            <a:ext cx="10445262" cy="459544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TW" altLang="en-US" sz="36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一般而言，限制人民基本權利須符合</a:t>
            </a:r>
            <a:r>
              <a:rPr lang="zh-TW" altLang="en-US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憲法第</a:t>
            </a:r>
            <a:r>
              <a:rPr lang="en-US" altLang="zh-TW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</a:t>
            </a:r>
            <a:r>
              <a:rPr lang="zh-TW" altLang="en-US" sz="36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所提到的四項公益目的之一：防止妨礙他人自由、避免緊急危難、維持社會秩序、增進公共利益。而防疫措施主要是為了</a:t>
            </a:r>
            <a:r>
              <a:rPr lang="zh-TW" altLang="en-US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避免緊急危難</a:t>
            </a:r>
            <a:r>
              <a:rPr lang="zh-TW" altLang="en-US" sz="36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。另外，防疫相關的限制須有法律依據，以符合</a:t>
            </a:r>
            <a:r>
              <a:rPr lang="zh-TW" altLang="en-US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法律保留原則</a:t>
            </a:r>
            <a:r>
              <a:rPr lang="zh-TW" altLang="en-US" sz="36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的要求，我國訂有</a:t>
            </a:r>
            <a:r>
              <a:rPr lang="zh-TW" altLang="en-US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災害防救法</a:t>
            </a:r>
            <a:r>
              <a:rPr lang="zh-TW" altLang="en-US" sz="36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，有關當局主要是依據該法來依法行政。</a:t>
            </a:r>
            <a:endParaRPr lang="zh-TW" altLang="en-US" sz="36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900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05" y="1750180"/>
            <a:ext cx="2772833" cy="341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159563" y="2247092"/>
            <a:ext cx="9313035" cy="38625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 hangingPunct="0">
              <a:lnSpc>
                <a:spcPts val="4880"/>
              </a:lnSpc>
            </a:pPr>
            <a:r>
              <a:rPr kumimoji="1"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新聞中提到有民眾在網路上傳播衛生紙原料大量被轉為製作口罩，將使衛生紙</a:t>
            </a:r>
            <a:r>
              <a:rPr kumimoji="1"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缺貨</a:t>
            </a:r>
            <a:r>
              <a:rPr kumimoji="1"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，於是市場上衛生紙被民眾大量</a:t>
            </a:r>
            <a:r>
              <a:rPr kumimoji="1"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搶購</a:t>
            </a:r>
            <a:r>
              <a:rPr kumimoji="1"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。行政院緊急發布聲明澄清兩者原料不同，請民眾勿恐慌。</a:t>
            </a:r>
            <a:r>
              <a:rPr kumimoji="1"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請問，若有疑似虛假不實的訊息，我們可以透過什麼方式解決</a:t>
            </a:r>
            <a:r>
              <a:rPr kumimoji="1" lang="zh-TW" altLang="en-US" sz="3733" b="1" dirty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？</a:t>
            </a:r>
          </a:p>
        </p:txBody>
      </p:sp>
      <p:sp>
        <p:nvSpPr>
          <p:cNvPr id="7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2302053" y="1466852"/>
            <a:ext cx="6886014" cy="742097"/>
          </a:xfrm>
          <a:prstGeom prst="rect">
            <a:avLst/>
          </a:prstGeom>
          <a:solidFill>
            <a:srgbClr val="FF176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6" tIns="35706" rIns="35706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algn="ctr" defTabSz="266904">
              <a:lnSpc>
                <a:spcPct val="130000"/>
              </a:lnSpc>
              <a:spcBef>
                <a:spcPts val="1898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kumimoji="1"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議題三</a:t>
            </a:r>
            <a:r>
              <a:rPr kumimoji="1"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、假新聞引發物資搶購</a:t>
            </a:r>
            <a:endParaRPr lang="en-US" altLang="zh-TW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</p:spTree>
    <p:extLst>
      <p:ext uri="{BB962C8B-B14F-4D97-AF65-F5344CB8AC3E}">
        <p14:creationId xmlns:p14="http://schemas.microsoft.com/office/powerpoint/2010/main" val="223398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01" y="1756958"/>
            <a:ext cx="2772833" cy="341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2177144" y="2863515"/>
            <a:ext cx="9487476" cy="296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媒體素養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強調</a:t>
            </a:r>
            <a:r>
              <a:rPr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評估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媒體訊息，了解媒體如何被</a:t>
            </a:r>
            <a:r>
              <a:rPr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建構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影響閱聽人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，並能</a:t>
            </a:r>
            <a:r>
              <a:rPr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近用媒體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。提升媒體素養能使我們具備</a:t>
            </a:r>
            <a:r>
              <a:rPr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思辨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能力與</a:t>
            </a:r>
            <a:r>
              <a:rPr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產製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資訊的能力，從而以</a:t>
            </a:r>
            <a:r>
              <a:rPr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批判性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角度去解讀各種媒體資訊及</a:t>
            </a:r>
            <a:r>
              <a:rPr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假新聞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7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2302052" y="1943100"/>
            <a:ext cx="8117296" cy="732546"/>
          </a:xfrm>
          <a:prstGeom prst="rect">
            <a:avLst/>
          </a:prstGeom>
          <a:solidFill>
            <a:srgbClr val="C5D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6" tIns="35706" rIns="35706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defTabSz="266904">
              <a:lnSpc>
                <a:spcPct val="130000"/>
              </a:lnSpc>
              <a:spcBef>
                <a:spcPts val="1898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kumimoji="1"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 </a:t>
            </a:r>
            <a:r>
              <a:rPr kumimoji="1"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提升媒體素養、利用臺灣事實查核中心查詢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</p:spTree>
    <p:extLst>
      <p:ext uri="{BB962C8B-B14F-4D97-AF65-F5344CB8AC3E}">
        <p14:creationId xmlns:p14="http://schemas.microsoft.com/office/powerpoint/2010/main" val="118953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01" y="1756958"/>
            <a:ext cx="2772833" cy="341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2177144" y="2054655"/>
            <a:ext cx="9487476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臺灣事實查核中心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臺灣媒體教育觀察基金會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優質新聞發展協會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所共同成立，屬</a:t>
            </a:r>
            <a:r>
              <a:rPr lang="zh-TW" altLang="en-US" sz="3733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非營利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性質。民眾在日常生活中若發現有訊息或新聞可能虛假不實，可以到該中心網站</a:t>
            </a:r>
            <a:r>
              <a:rPr lang="en-US" altLang="zh-TW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3733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https://tfc-taiwan.org.tw/appeal</a:t>
            </a:r>
            <a:r>
              <a:rPr lang="en-US" altLang="zh-TW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申訴專區申訴該則訊息或新聞。</a:t>
            </a:r>
            <a:endParaRPr lang="zh-TW" altLang="en-US" sz="37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020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743744" y="1327830"/>
            <a:ext cx="5945814" cy="769057"/>
          </a:xfrm>
          <a:prstGeom prst="rect">
            <a:avLst/>
          </a:prstGeom>
          <a:solidFill>
            <a:srgbClr val="94C9E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6" tIns="35706" rIns="35706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algn="ctr" defTabSz="355863">
              <a:lnSpc>
                <a:spcPct val="130000"/>
              </a:lnSpc>
              <a:spcBef>
                <a:spcPts val="2531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jf-jinxuan-fresh2.0"/>
                <a:sym typeface="jf-jinxuan-fresh2.0"/>
              </a:rPr>
              <a:t>假新聞真的是假新聞嗎？</a:t>
            </a:r>
            <a:endParaRPr lang="en-US" altLang="zh-TW" sz="4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0400" y="2538663"/>
            <a:ext cx="11035542" cy="21954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 defTabSz="355863" hangingPunct="0">
              <a:lnSpc>
                <a:spcPts val="4100"/>
              </a:lnSpc>
              <a:spcBef>
                <a:spcPts val="600"/>
              </a:spcBef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初稿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First Draft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）研究中心主任 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Claire Wardle 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是否有惡意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為標準，將</a:t>
            </a:r>
            <a:r>
              <a:rPr lang="zh-TW" altLang="en-US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內容不正確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分成了「</a:t>
            </a:r>
            <a:r>
              <a:rPr lang="zh-TW" altLang="en-US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不實訊息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」和「</a:t>
            </a:r>
            <a:r>
              <a:rPr lang="zh-TW" altLang="en-US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錯誤訊息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」。在 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Claire Wardle 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研究中，「假新聞」可以被分為七種。請見下頁：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987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0400" y="2384061"/>
            <a:ext cx="10657184" cy="3859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685783" indent="-685783" algn="just" defTabSz="355863">
              <a:lnSpc>
                <a:spcPct val="150000"/>
              </a:lnSpc>
              <a:spcBef>
                <a:spcPts val="2531"/>
              </a:spcBef>
              <a:buFont typeface="Wingdings" panose="05000000000000000000" pitchFamily="2" charset="2"/>
              <a:buAutoNum type="circleNumWdWhitePlain"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了解個人、廠商和政府在</a:t>
            </a:r>
            <a:r>
              <a:rPr lang="zh-TW" altLang="en-US" sz="3733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資源有限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的前提下，如何進行</a:t>
            </a:r>
            <a:r>
              <a:rPr lang="zh-TW" altLang="en-US" sz="3733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資源的分配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733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85783" indent="-685783" algn="just" defTabSz="355863">
              <a:lnSpc>
                <a:spcPct val="150000"/>
              </a:lnSpc>
              <a:spcBef>
                <a:spcPts val="2531"/>
              </a:spcBef>
              <a:buFont typeface="Wingdings" panose="05000000000000000000" pitchFamily="2" charset="2"/>
              <a:buAutoNum type="circleNumWdWhitePlain"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透過生活實例了解</a:t>
            </a:r>
            <a:r>
              <a:rPr lang="zh-TW" altLang="en-US" sz="3733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政府政策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如何影響</a:t>
            </a:r>
            <a:r>
              <a:rPr lang="zh-TW" altLang="en-US" sz="3733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誘因</a:t>
            </a:r>
            <a:r>
              <a:rPr lang="zh-TW" altLang="en-US" sz="3733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，進而改變人民行為。</a:t>
            </a:r>
            <a:endParaRPr lang="zh-TW" altLang="en-US" sz="37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743743" y="1508788"/>
            <a:ext cx="2547145" cy="798089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7608" tIns="47608" rIns="47608" bIns="47608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algn="ctr" defTabSz="355863">
              <a:lnSpc>
                <a:spcPct val="130000"/>
              </a:lnSpc>
              <a:spcBef>
                <a:spcPts val="2531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4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jf-jinxuan-fresh2.0"/>
                <a:sym typeface="jf-jinxuan-fresh2.0"/>
              </a:rPr>
              <a:t>環境教育</a:t>
            </a:r>
            <a:endParaRPr lang="zh-TW" altLang="en-US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</p:spTree>
    <p:extLst>
      <p:ext uri="{BB962C8B-B14F-4D97-AF65-F5344CB8AC3E}">
        <p14:creationId xmlns:p14="http://schemas.microsoft.com/office/powerpoint/2010/main" val="205578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70376" y="1207476"/>
            <a:ext cx="10788578" cy="103105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錯誤訊息：內容有錯誤，但並沒有惡意。</a:t>
            </a:r>
          </a:p>
          <a:p>
            <a:pPr algn="just" hangingPunct="0">
              <a:spcAft>
                <a:spcPts val="600"/>
              </a:spcAft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不實訊息：內容有錯誤，並且是故意為了傷害特定對象。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491916" y="2466474"/>
            <a:ext cx="1600200" cy="79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無惡意但可能誤導讀者</a:t>
            </a:r>
            <a:endParaRPr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497179" y="2466474"/>
            <a:ext cx="2807368" cy="7940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揶揄模仿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。沒有被歸類在「錯誤訊息」或「不實訊息」內。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1491916" y="4736123"/>
            <a:ext cx="1600200" cy="79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不實訊息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1491916" y="3552092"/>
            <a:ext cx="1600200" cy="79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錯誤訊息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3549316" y="3552092"/>
            <a:ext cx="2807368" cy="7940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錯誤連結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：標題、影像、圖說和內容不相符。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6700047" y="3552092"/>
            <a:ext cx="2807368" cy="7940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誤導內容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：對報導對象的資訊誤用。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92116" y="2813538"/>
            <a:ext cx="405063" cy="128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356684" y="3897923"/>
            <a:ext cx="343363" cy="128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092116" y="3897923"/>
            <a:ext cx="457200" cy="128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092116" y="5064369"/>
            <a:ext cx="457200" cy="128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829908" y="5128846"/>
            <a:ext cx="405063" cy="128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6529754" y="5128846"/>
            <a:ext cx="451647" cy="128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8261993" y="5128846"/>
            <a:ext cx="422030" cy="128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3549316" y="4535904"/>
            <a:ext cx="1280592" cy="16069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錯誤情境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：真實事件被放在錯誤情境。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5249162" y="4535904"/>
            <a:ext cx="1280592" cy="16069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偽裝新聞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：真實事件，但訊息來源被變造。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6981401" y="4535904"/>
            <a:ext cx="1280592" cy="16069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操弄內容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：真實事件，但被操弄達到欺騙讀者效果。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8684023" y="4535904"/>
            <a:ext cx="1280592" cy="16069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造假內容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100%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造假內容，惡意欺騙讀者。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900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90400" y="3537284"/>
            <a:ext cx="11035542" cy="21954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 defTabSz="355863" hangingPunct="0">
              <a:lnSpc>
                <a:spcPts val="4100"/>
              </a:lnSpc>
              <a:spcBef>
                <a:spcPts val="600"/>
              </a:spcBef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這七種類型能協助我們理解</a:t>
            </a:r>
            <a:r>
              <a:rPr lang="zh-TW" altLang="en-US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假新聞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各種可能的面貌，也有助於提醒我們在「</a:t>
            </a:r>
            <a:r>
              <a:rPr lang="zh-TW" altLang="en-US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生產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」和「</a:t>
            </a:r>
            <a:r>
              <a:rPr lang="zh-TW" altLang="en-US" sz="3600" b="1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」各種訊息時，有基礎的問題意識，檢驗這些訊息是否值得信任。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745958" y="1455821"/>
            <a:ext cx="10723222" cy="17325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TW" altLang="en-US" sz="36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思考一下，前述衛生紙原料拿去製作口罩的訊息，屬於七種類型中的哪一種呢？</a:t>
            </a:r>
            <a:endParaRPr lang="zh-TW" altLang="en-US" sz="36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987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何謂「性別角色階層化」、「玻璃天花板」、「性別職業隔離」？電影中，有哪些片段可以對應這些現象？…"/>
          <p:cNvSpPr txBox="1">
            <a:spLocks/>
          </p:cNvSpPr>
          <p:nvPr/>
        </p:nvSpPr>
        <p:spPr>
          <a:xfrm>
            <a:off x="743744" y="1672389"/>
            <a:ext cx="5163761" cy="697619"/>
          </a:xfrm>
          <a:prstGeom prst="rect">
            <a:avLst/>
          </a:prstGeom>
          <a:solidFill>
            <a:srgbClr val="48D1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06" tIns="35706" rIns="35706" bIns="35706" anchor="ctr">
            <a:noAutofit/>
          </a:bodyPr>
          <a:lstStyle>
            <a:lvl1pPr marL="457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914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371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828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2860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Helvetica Neue"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747474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algn="ctr" defTabSz="355863">
              <a:lnSpc>
                <a:spcPct val="130000"/>
              </a:lnSpc>
              <a:spcBef>
                <a:spcPts val="2531"/>
              </a:spcBef>
              <a:buSzTx/>
              <a:buNone/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jf-jinxuan-fresh2.0"/>
                <a:sym typeface="jf-jinxuan-fresh2.0"/>
              </a:rPr>
              <a:t>口罩之亂何時平息？</a:t>
            </a:r>
            <a:endParaRPr lang="en-US" altLang="zh-TW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jf-jinxuan-fresh2.0"/>
              <a:sym typeface="jf-jinxuan-fresh2.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3745" y="2370008"/>
            <a:ext cx="6908340" cy="36933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 defTabSz="355863" hangingPunct="0">
              <a:lnSpc>
                <a:spcPct val="130000"/>
              </a:lnSpc>
              <a:spcBef>
                <a:spcPts val="600"/>
              </a:spcBef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由於禁止私售口罩，在口罩需求高、願意出價購買口罩的消費者大有人在的狀況下，口罩的黑市問題恐會逐步浮現，政府須花更多的成本查緝違法業者。</a:t>
            </a:r>
            <a:endParaRPr lang="zh-TW" altLang="en-US" sz="3600" spc="14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033" y="1381328"/>
            <a:ext cx="2873481" cy="496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4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90398" y="1359878"/>
            <a:ext cx="7568864" cy="51337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 defTabSz="355863" hangingPunct="0">
              <a:lnSpc>
                <a:spcPct val="130000"/>
              </a:lnSpc>
              <a:spcBef>
                <a:spcPts val="600"/>
              </a:spcBef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冠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病毒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許多人措手不及，自由市場機制無法自行調整突發疫情對於供給與需求的衝擊，在非常時期政府應適時介入，以公權力來取代市場雖暫時解決了急迫性問題，但是如何調和市場機制與政府的功能，考驗著決策者的智慧。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58275" y="1537188"/>
            <a:ext cx="2376001" cy="477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0399" y="1629508"/>
            <a:ext cx="10953901" cy="45697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 defTabSz="355863" hangingPunct="0">
              <a:lnSpc>
                <a:spcPct val="130000"/>
              </a:lnSpc>
              <a:spcBef>
                <a:spcPts val="600"/>
              </a:spcBef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373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政府當局能適時地調整作法，於實名制上路後釋出公開資料，啟動「鍵盤防疫作戰」，公告各個販售場所的資訊，即時更新剩餘口罩數量。民間社群、公司、個人陸續開發「即時口罩地圖」、「找口罩」等服務，以視覺化方式呈現各地口罩存量，使口罩銷售及分配能夠更公平、更便民。</a:t>
            </a:r>
            <a:endParaRPr lang="zh-TW" altLang="en-US" sz="373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0397" y="1137138"/>
            <a:ext cx="10874771" cy="52137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 defTabSz="355863" hangingPunct="0">
              <a:lnSpc>
                <a:spcPct val="130000"/>
              </a:lnSpc>
              <a:spcBef>
                <a:spcPts val="600"/>
              </a:spcBef>
              <a:defRPr sz="3250">
                <a:solidFill>
                  <a:srgbClr val="000000"/>
                </a:solidFill>
                <a:latin typeface="jf-jinxuan-fresh2.0"/>
                <a:ea typeface="jf-jinxuan-fresh2.0"/>
                <a:cs typeface="jf-jinxuan-fresh2.0"/>
                <a:sym typeface="jf-jinxuan-fresh2.0"/>
              </a:defRPr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另外，值得關注的是，在歐美國家對於戴口罩的觀念，與東亞大不同。在他們的觀念裡，口罩是生病的人才戴的，戴著口罩的人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特別是華人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歐美經常感受到異樣眼光。亞洲人戴口罩除了公共衛生因素，也有社會文化因素，例如韓國明星戴黑色口罩帶動潮流、或是戴口罩表示不想跟陌生人交談等。面對東西方對於戴口罩文化的差異，以及近來排華效應的興起，無論如何尊重他人、避免歧視，是我們在討論戴不戴口罩之外，也應該學習的事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7381" y="1149110"/>
            <a:ext cx="11329259" cy="5258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428464">
              <a:lnSpc>
                <a:spcPts val="2650"/>
              </a:lnSpc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陳莉雅、趙安平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(2020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。臺灣口罩去哪兒？為何臺灣政府全面禁止出口。端傳媒。取自：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</a:t>
            </a:r>
            <a:r>
              <a:rPr lang="en-US" altLang="zh-TW" sz="2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theinitium.com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/article/20200128-</a:t>
            </a:r>
            <a:r>
              <a:rPr lang="en-US" altLang="zh-TW" sz="2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taiwan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-mask-</a:t>
            </a:r>
            <a:r>
              <a:rPr lang="en-US" altLang="zh-TW" sz="2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wuhan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-pneumonia/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428464">
              <a:lnSpc>
                <a:spcPts val="2650"/>
              </a:lnSpc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劉玉皙、佘健源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(2020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。用經濟學分析口罩之亂：捐贈口罩給對岸是不是一種人道主義。關鍵評論網。取自：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</a:t>
            </a:r>
            <a:r>
              <a:rPr lang="en-US" altLang="zh-TW" sz="2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www.thenewslens.com/article/130791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428464">
              <a:lnSpc>
                <a:spcPts val="2650"/>
              </a:lnSpc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林建甫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(20200204)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。口罩經濟學。工商時報。取自：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https://</a:t>
            </a:r>
            <a:r>
              <a:rPr lang="en-US" altLang="zh-TW" sz="2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view.ctee.com.tw/research/14198.html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428464">
              <a:lnSpc>
                <a:spcPts val="2650"/>
              </a:lnSpc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許力方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(20200203)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。買口罩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2/6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起實名制  每人「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天限購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片」。東森新聞。取自：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https://</a:t>
            </a:r>
            <a:r>
              <a:rPr lang="en-US" altLang="zh-TW" sz="2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www.ettoday.net/news/20200203/1637177.htm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428464">
              <a:lnSpc>
                <a:spcPts val="2650"/>
              </a:lnSpc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臺灣事實查核中心。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https://</a:t>
            </a:r>
            <a:r>
              <a:rPr lang="en-US" altLang="zh-TW" sz="2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tfc-taiwan.org.tw/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428464">
              <a:lnSpc>
                <a:spcPts val="2650"/>
              </a:lnSpc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洪國鈞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(20181004)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。你說的假新聞真的是假新聞嗎？假新聞種類分析和舉例說明。沃草公民學院。取自：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https://</a:t>
            </a:r>
            <a:r>
              <a:rPr lang="en-US" altLang="zh-TW" sz="2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uc.watchout.tw/read/XUrj9ylwtg7ZMxNqD4R9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428464">
              <a:lnSpc>
                <a:spcPts val="2650"/>
              </a:lnSpc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石恩銘、陳國樑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(20200214)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。口罩之亂下的市場失靈與政府失靈。天下雜誌獨立評論。取自：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9"/>
              </a:rPr>
              <a:t>https://</a:t>
            </a:r>
            <a:r>
              <a:rPr lang="en-US" altLang="zh-TW" sz="2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9"/>
              </a:rPr>
              <a:t>opinion.cw.com.tw/blog/profile/52/article/9067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428464">
              <a:lnSpc>
                <a:spcPts val="2650"/>
              </a:lnSpc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羅元祺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(20200206)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。我們正經歷著一場大型社會實驗，或許「口罩」會創造出全新的經濟學模型。關鍵評論網。取自：</a:t>
            </a:r>
            <a:r>
              <a:rPr lang="en-US" altLang="zh-TW" sz="2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10"/>
              </a:rPr>
              <a:t>https://www.thenewslens.com/article/130726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482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7381" y="1149110"/>
            <a:ext cx="104962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428464"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龍騰文化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428464"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民報。取自：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</a:t>
            </a:r>
            <a:r>
              <a:rPr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www.peoplenews.tw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/news/</a:t>
            </a:r>
            <a:r>
              <a:rPr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802219ca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-</a:t>
            </a:r>
            <a:r>
              <a:rPr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9ffb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-4367-</a:t>
            </a:r>
            <a:r>
              <a:rPr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a72e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-</a:t>
            </a:r>
            <a:r>
              <a:rPr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70cb50a7a2da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428464"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口罩實名制購買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日上路！網友發起「我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OK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你先領」禮讓口罩運動。取自：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</a:t>
            </a:r>
            <a:r>
              <a:rPr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www.ettoday.net/news/20200205/1638887.htm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428464"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衛生福利部。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https://</a:t>
            </a:r>
            <a:r>
              <a:rPr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www.mohw.gov.tw/mp-1.html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428464"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洪國鈞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(20181004)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。你說的假新聞真的是假新聞嗎？假新聞種類分析和舉例說明。沃草公民學院。取自：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https://</a:t>
            </a:r>
            <a:r>
              <a:rPr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uc.watchout.tw/read/XUrj9ylwtg7ZMxNqD4R9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428464"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428464"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428464">
              <a:buFont typeface="Arial" panose="020B0604020202020204" pitchFamily="34" charset="0"/>
              <a:buChar char="•"/>
              <a:defRPr sz="2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64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1"/>
          <p:cNvSpPr txBox="1">
            <a:spLocks/>
          </p:cNvSpPr>
          <p:nvPr/>
        </p:nvSpPr>
        <p:spPr>
          <a:xfrm>
            <a:off x="383365" y="1130967"/>
            <a:ext cx="11425269" cy="5233738"/>
          </a:xfrm>
          <a:prstGeom prst="rect">
            <a:avLst/>
          </a:prstGeom>
        </p:spPr>
        <p:txBody>
          <a:bodyPr vert="horz" lIns="121892" tIns="60948" rIns="121892" bIns="60948" rtlCol="0">
            <a:noAutofit/>
          </a:bodyPr>
          <a:lstStyle>
            <a:lvl1pPr marL="342826" indent="-342826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89" indent="-285689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2" indent="-228550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53" indent="-228550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54" indent="-228550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55" indent="-228550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5" indent="-228550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8" indent="-228550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7" indent="-228550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904">
              <a:buNone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所需器材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：投影機、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1218904">
              <a:buNone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所需時間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1218904">
              <a:buNone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教學流程：</a:t>
            </a:r>
            <a:endParaRPr lang="zh-TW" altLang="en-US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585" indent="-609585" algn="just" defTabSz="1218904">
              <a:buClr>
                <a:prstClr val="black"/>
              </a:buClr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首先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，請同學回想春節期間新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病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毒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情的狀況作引起動機，接著，說明因應疫情需要政府禁止口罩出口之政策，並思考對國際市場的影響。</a:t>
            </a:r>
            <a:endParaRPr lang="en-US" altLang="zh-TW" sz="28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585" indent="-609585" algn="just" defTabSz="1218904">
              <a:buClr>
                <a:prstClr val="black"/>
              </a:buClr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播放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民視新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聞讓同學了解口罩不足造成搶購問題，對政府口罩改採實名制有基本認識，再播放志祺七七影音整理口罩之亂的過程。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585" indent="-609585" algn="just" defTabSz="1218904">
              <a:buClr>
                <a:prstClr val="black"/>
              </a:buClr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播放東森新聞片段讓同學了解防疫期間除了口罩需求大增，連衛生紙都造成搶購，提醒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同學在了解事件的過程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中思考問題始末，之後據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以進行問題討論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689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1"/>
          <p:cNvSpPr txBox="1">
            <a:spLocks/>
          </p:cNvSpPr>
          <p:nvPr/>
        </p:nvSpPr>
        <p:spPr>
          <a:xfrm>
            <a:off x="383365" y="984739"/>
            <a:ext cx="11425269" cy="5369170"/>
          </a:xfrm>
          <a:prstGeom prst="rect">
            <a:avLst/>
          </a:prstGeom>
        </p:spPr>
        <p:txBody>
          <a:bodyPr vert="horz" lIns="121892" tIns="60948" rIns="121892" bIns="60948" rtlCol="0">
            <a:noAutofit/>
          </a:bodyPr>
          <a:lstStyle>
            <a:lvl1pPr marL="342826" indent="-342826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89" indent="-285689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2" indent="-228550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53" indent="-228550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54" indent="-228550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55" indent="-228550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5" indent="-228550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8" indent="-228550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7" indent="-228550" algn="l" defTabSz="91420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904">
              <a:buNone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所需器材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：投影機、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1218904">
              <a:buNone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所需時間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1218904">
              <a:buNone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教學流程：</a:t>
            </a:r>
            <a:endParaRPr lang="zh-TW" altLang="en-US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585" indent="-609585" algn="just" defTabSz="1218904">
              <a:buClr>
                <a:prstClr val="black"/>
              </a:buClr>
              <a:buFont typeface="Wingdings" panose="05000000000000000000" pitchFamily="2" charset="2"/>
              <a:buAutoNum type="circleNumWdWhitePlain" startAt="4"/>
              <a:defRPr/>
            </a:pP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提出</a:t>
            </a:r>
            <a:r>
              <a:rPr lang="en-US" altLang="zh-TW" sz="2800" dirty="0" err="1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Q1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，請同學透過已學過的經濟學概念，思考並回答問題。老師可進行相關理論的說明與補充。</a:t>
            </a:r>
            <a:endParaRPr lang="en-US" altLang="zh-TW" sz="28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585" indent="-609585" algn="just" defTabSz="1218904">
              <a:buClr>
                <a:prstClr val="black"/>
              </a:buClr>
              <a:buFont typeface="Wingdings" panose="05000000000000000000" pitchFamily="2" charset="2"/>
              <a:buAutoNum type="circleNumWdWhitePlain" startAt="4"/>
              <a:defRPr/>
            </a:pP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提出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Q2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，可請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同學兩人一組先行討論，並請幾位同學發表自己的看法。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接著由老師進行相關概念的講解。</a:t>
            </a:r>
          </a:p>
          <a:p>
            <a:pPr marL="609585" indent="-609585" algn="just" defTabSz="1218904">
              <a:buClr>
                <a:prstClr val="black"/>
              </a:buClr>
              <a:buFont typeface="Wingdings" panose="05000000000000000000" pitchFamily="2" charset="2"/>
              <a:buAutoNum type="circleNumWdWhitePlain" startAt="4"/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同學思考自己對假新聞的看法或應對方式，再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提出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Q3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，進行相關概念的討論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與說明。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585" indent="-609585" algn="just" defTabSz="1218904">
              <a:buClr>
                <a:prstClr val="black"/>
              </a:buClr>
              <a:buFont typeface="Wingdings" panose="05000000000000000000" pitchFamily="2" charset="2"/>
              <a:buAutoNum type="circleNumWdWhitePlain" startAt="4"/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最後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，透過新聞評論進行總結，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並引領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同學進行相關議題的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反思。</a:t>
            </a:r>
          </a:p>
        </p:txBody>
      </p:sp>
    </p:spTree>
    <p:extLst>
      <p:ext uri="{BB962C8B-B14F-4D97-AF65-F5344CB8AC3E}">
        <p14:creationId xmlns:p14="http://schemas.microsoft.com/office/powerpoint/2010/main" val="345811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3"/>
          <p:cNvGrpSpPr/>
          <p:nvPr/>
        </p:nvGrpSpPr>
        <p:grpSpPr>
          <a:xfrm>
            <a:off x="3215681" y="452669"/>
            <a:ext cx="5760640" cy="6374376"/>
            <a:chOff x="2411760" y="339502"/>
            <a:chExt cx="4320480" cy="4780782"/>
          </a:xfrm>
        </p:grpSpPr>
        <p:grpSp>
          <p:nvGrpSpPr>
            <p:cNvPr id="3" name="群組 14"/>
            <p:cNvGrpSpPr/>
            <p:nvPr/>
          </p:nvGrpSpPr>
          <p:grpSpPr>
            <a:xfrm>
              <a:off x="2411760" y="339502"/>
              <a:ext cx="4320480" cy="4780782"/>
              <a:chOff x="2411760" y="339502"/>
              <a:chExt cx="4320480" cy="4780782"/>
            </a:xfrm>
          </p:grpSpPr>
          <p:sp>
            <p:nvSpPr>
              <p:cNvPr id="18" name="流程圖: 人工作業 17"/>
              <p:cNvSpPr/>
              <p:nvPr/>
            </p:nvSpPr>
            <p:spPr>
              <a:xfrm>
                <a:off x="2411760" y="339502"/>
                <a:ext cx="4320480" cy="432048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7482" hangingPunct="0"/>
                <a:r>
                  <a:rPr lang="zh-TW" altLang="en-US" sz="3467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Helvetica Neue Light"/>
                  </a:rPr>
                  <a:t>焦點事件</a:t>
                </a:r>
              </a:p>
            </p:txBody>
          </p:sp>
          <p:sp>
            <p:nvSpPr>
              <p:cNvPr id="19" name="圓角矩形 18">
                <a:hlinkClick r:id="rId3" action="ppaction://hlinksldjump"/>
              </p:cNvPr>
              <p:cNvSpPr/>
              <p:nvPr/>
            </p:nvSpPr>
            <p:spPr>
              <a:xfrm>
                <a:off x="3113904" y="4731990"/>
                <a:ext cx="2898256" cy="38829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7482" hangingPunct="0"/>
                <a:r>
                  <a:rPr lang="en-US" altLang="zh-TW" sz="3467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Helvetica Neue Light"/>
                  </a:rPr>
                  <a:t>HOME</a:t>
                </a:r>
                <a:endParaRPr lang="zh-TW" altLang="en-US" sz="3467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endParaRPr>
              </a:p>
            </p:txBody>
          </p:sp>
        </p:grpSp>
        <p:sp>
          <p:nvSpPr>
            <p:cNvPr id="16" name="動作按鈕: 上一項 15">
              <a:hlinkClick r:id="" action="ppaction://hlinkshowjump?jump=previousslide" highlightClick="1"/>
            </p:cNvPr>
            <p:cNvSpPr/>
            <p:nvPr/>
          </p:nvSpPr>
          <p:spPr>
            <a:xfrm>
              <a:off x="3491880" y="4744800"/>
              <a:ext cx="432048" cy="360753"/>
            </a:xfrm>
            <a:prstGeom prst="actionButtonBackPreviou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  <a:sym typeface="Helvetica Neue Light"/>
              </a:endParaRPr>
            </a:p>
          </p:txBody>
        </p:sp>
        <p:sp>
          <p:nvSpPr>
            <p:cNvPr id="17" name="動作按鈕: 下一項 16">
              <a:hlinkClick r:id="" action="ppaction://hlinkshowjump?jump=nextslide" highlightClick="1"/>
            </p:cNvPr>
            <p:cNvSpPr/>
            <p:nvPr/>
          </p:nvSpPr>
          <p:spPr>
            <a:xfrm>
              <a:off x="5220120" y="4745362"/>
              <a:ext cx="432000" cy="360000"/>
            </a:xfrm>
            <a:prstGeom prst="actionButtonForwardNex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  <a:sym typeface="Helvetica Neue Light"/>
              </a:endParaRPr>
            </a:p>
          </p:txBody>
        </p:sp>
      </p:grpSp>
      <p:sp>
        <p:nvSpPr>
          <p:cNvPr id="21" name="副標題 2">
            <a:extLst>
              <a:ext uri="{FF2B5EF4-FFF2-40B4-BE49-F238E27FC236}">
                <a16:creationId xmlns:a16="http://schemas.microsoft.com/office/drawing/2014/main" id="{82C8C335-99F9-BF4B-9948-398B313B6C0A}"/>
              </a:ext>
            </a:extLst>
          </p:cNvPr>
          <p:cNvSpPr txBox="1">
            <a:spLocks/>
          </p:cNvSpPr>
          <p:nvPr/>
        </p:nvSpPr>
        <p:spPr>
          <a:xfrm>
            <a:off x="4442463" y="1272209"/>
            <a:ext cx="4015408" cy="68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為何禁止口罩出口？</a:t>
            </a:r>
            <a:endParaRPr kumimoji="1"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6661FFA-7EF3-2544-8F23-82FED19FB417}"/>
              </a:ext>
            </a:extLst>
          </p:cNvPr>
          <p:cNvSpPr/>
          <p:nvPr/>
        </p:nvSpPr>
        <p:spPr>
          <a:xfrm>
            <a:off x="989472" y="2213811"/>
            <a:ext cx="1018914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300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300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r>
              <a:rPr lang="zh-TW" altLang="en-US" sz="300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冠病毒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情持續延燒，行政院院長蘇貞昌宣布，自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日起，</a:t>
            </a:r>
            <a:r>
              <a:rPr lang="zh-TW" altLang="en-US" sz="300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禁止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醫療外科與</a:t>
            </a:r>
            <a:r>
              <a:rPr lang="en-US" altLang="zh-TW" sz="3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N95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口罩出口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個月，以確保本地貨源供應無虞。蘇貞昌指出，經濟部會每天跟四大超商確認口罩存量，衛福部有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3,300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萬片庫存，後續將陸續釋出給醫療通路使用。</a:t>
            </a:r>
            <a:endParaRPr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449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/>
          <p:cNvGrpSpPr/>
          <p:nvPr/>
        </p:nvGrpSpPr>
        <p:grpSpPr>
          <a:xfrm>
            <a:off x="3215681" y="452669"/>
            <a:ext cx="5760640" cy="6374376"/>
            <a:chOff x="2411760" y="339502"/>
            <a:chExt cx="4320480" cy="4780782"/>
          </a:xfrm>
        </p:grpSpPr>
        <p:grpSp>
          <p:nvGrpSpPr>
            <p:cNvPr id="19" name="群組 18"/>
            <p:cNvGrpSpPr/>
            <p:nvPr/>
          </p:nvGrpSpPr>
          <p:grpSpPr>
            <a:xfrm>
              <a:off x="2411760" y="339502"/>
              <a:ext cx="4320480" cy="4780782"/>
              <a:chOff x="2411760" y="339502"/>
              <a:chExt cx="4320480" cy="4780782"/>
            </a:xfrm>
          </p:grpSpPr>
          <p:sp>
            <p:nvSpPr>
              <p:cNvPr id="23" name="流程圖: 人工作業 22"/>
              <p:cNvSpPr/>
              <p:nvPr/>
            </p:nvSpPr>
            <p:spPr>
              <a:xfrm>
                <a:off x="2411760" y="339502"/>
                <a:ext cx="4320480" cy="432048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7482" hangingPunct="0"/>
                <a:r>
                  <a:rPr lang="zh-TW" altLang="en-US" sz="3467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Helvetica Neue Light"/>
                  </a:rPr>
                  <a:t>焦點事件</a:t>
                </a:r>
              </a:p>
            </p:txBody>
          </p:sp>
          <p:sp>
            <p:nvSpPr>
              <p:cNvPr id="24" name="圓角矩形 23">
                <a:hlinkClick r:id="rId3" action="ppaction://hlinksldjump"/>
              </p:cNvPr>
              <p:cNvSpPr/>
              <p:nvPr/>
            </p:nvSpPr>
            <p:spPr>
              <a:xfrm>
                <a:off x="3113904" y="4731990"/>
                <a:ext cx="2898256" cy="38829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7482" hangingPunct="0"/>
                <a:r>
                  <a:rPr lang="en-US" altLang="zh-TW" sz="3467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Helvetica Neue Light"/>
                  </a:rPr>
                  <a:t>HOME</a:t>
                </a:r>
                <a:endParaRPr lang="zh-TW" altLang="en-US" sz="3467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endParaRPr>
              </a:p>
            </p:txBody>
          </p:sp>
        </p:grpSp>
        <p:sp>
          <p:nvSpPr>
            <p:cNvPr id="21" name="動作按鈕: 上一項 20">
              <a:hlinkClick r:id="" action="ppaction://hlinkshowjump?jump=previousslide" highlightClick="1"/>
            </p:cNvPr>
            <p:cNvSpPr/>
            <p:nvPr/>
          </p:nvSpPr>
          <p:spPr>
            <a:xfrm>
              <a:off x="3491880" y="4744800"/>
              <a:ext cx="432048" cy="360753"/>
            </a:xfrm>
            <a:prstGeom prst="actionButtonBackPreviou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  <a:sym typeface="Helvetica Neue Light"/>
              </a:endParaRPr>
            </a:p>
          </p:txBody>
        </p:sp>
        <p:sp>
          <p:nvSpPr>
            <p:cNvPr id="22" name="動作按鈕: 下一項 21">
              <a:hlinkClick r:id="" action="ppaction://hlinkshowjump?jump=nextslide" highlightClick="1"/>
            </p:cNvPr>
            <p:cNvSpPr/>
            <p:nvPr/>
          </p:nvSpPr>
          <p:spPr>
            <a:xfrm>
              <a:off x="5220120" y="4745362"/>
              <a:ext cx="432000" cy="360000"/>
            </a:xfrm>
            <a:prstGeom prst="actionButtonForwardNex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  <a:sym typeface="Helvetica Neue Light"/>
              </a:endParaRPr>
            </a:p>
          </p:txBody>
        </p:sp>
      </p:grpSp>
      <p:sp>
        <p:nvSpPr>
          <p:cNvPr id="25" name="副標題 2">
            <a:extLst>
              <a:ext uri="{FF2B5EF4-FFF2-40B4-BE49-F238E27FC236}">
                <a16:creationId xmlns:a16="http://schemas.microsoft.com/office/drawing/2014/main" id="{82C8C335-99F9-BF4B-9948-398B313B6C0A}"/>
              </a:ext>
            </a:extLst>
          </p:cNvPr>
          <p:cNvSpPr txBox="1">
            <a:spLocks/>
          </p:cNvSpPr>
          <p:nvPr/>
        </p:nvSpPr>
        <p:spPr>
          <a:xfrm>
            <a:off x="2923888" y="1272209"/>
            <a:ext cx="6052433" cy="6865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禁止出口口罩對國際市場的影響</a:t>
            </a:r>
            <a:endParaRPr kumimoji="1"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90C2A84-CB07-3740-9BC3-3DCAE41517DC}"/>
              </a:ext>
            </a:extLst>
          </p:cNvPr>
          <p:cNvSpPr/>
          <p:nvPr/>
        </p:nvSpPr>
        <p:spPr>
          <a:xfrm>
            <a:off x="1001429" y="2062003"/>
            <a:ext cx="101891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TW" altLang="en-US" sz="30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我國長年為口罩</a:t>
            </a:r>
            <a:r>
              <a:rPr lang="zh-TW" altLang="en-US" sz="30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進口國</a:t>
            </a:r>
            <a:r>
              <a:rPr lang="zh-TW" altLang="en-US" sz="30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，今因國際口罩</a:t>
            </a:r>
            <a:r>
              <a:rPr lang="zh-TW" altLang="en-US" sz="30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</a:t>
            </a:r>
            <a:r>
              <a:rPr lang="zh-TW" altLang="en-US" sz="30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30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價格大漲</a:t>
            </a:r>
            <a:r>
              <a:rPr lang="zh-TW" altLang="en-US" sz="30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，臺灣由進口國</a:t>
            </a:r>
            <a:r>
              <a:rPr lang="zh-TW" altLang="en-US" sz="30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轉為出口國</a:t>
            </a:r>
            <a:r>
              <a:rPr lang="zh-TW" altLang="en-US" sz="30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，若無口罩出口禁令，廠商必大幅增產以應付國際需求，並趁勢大賺一波。由重分配的角度來看，對口罩進行出口管制，主要是為保障口罩</a:t>
            </a:r>
            <a:r>
              <a:rPr lang="zh-TW" altLang="en-US" sz="30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消費者</a:t>
            </a:r>
            <a:r>
              <a:rPr lang="zh-TW" altLang="en-US" sz="30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的福利，而</a:t>
            </a:r>
            <a:r>
              <a:rPr lang="zh-TW" altLang="en-US" sz="30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非生產者的福利</a:t>
            </a:r>
            <a:r>
              <a:rPr lang="zh-TW" altLang="en-US" sz="30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。而臺灣口罩產能的全球占比並不高，禁止出口也不會對國際的口罩價格有顯著地影響。</a:t>
            </a:r>
            <a:endParaRPr lang="zh-TW" altLang="en-US" sz="3000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259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3215681" y="452669"/>
            <a:ext cx="5760640" cy="6374376"/>
            <a:chOff x="2411760" y="339502"/>
            <a:chExt cx="4320480" cy="4780782"/>
          </a:xfrm>
        </p:grpSpPr>
        <p:grpSp>
          <p:nvGrpSpPr>
            <p:cNvPr id="3" name="群組 2"/>
            <p:cNvGrpSpPr/>
            <p:nvPr/>
          </p:nvGrpSpPr>
          <p:grpSpPr>
            <a:xfrm>
              <a:off x="2411760" y="339502"/>
              <a:ext cx="4320480" cy="4780782"/>
              <a:chOff x="2411760" y="339502"/>
              <a:chExt cx="4320480" cy="4780782"/>
            </a:xfrm>
          </p:grpSpPr>
          <p:sp>
            <p:nvSpPr>
              <p:cNvPr id="11" name="流程圖: 人工作業 10"/>
              <p:cNvSpPr/>
              <p:nvPr/>
            </p:nvSpPr>
            <p:spPr>
              <a:xfrm>
                <a:off x="2411760" y="339502"/>
                <a:ext cx="4320480" cy="432048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7482" hangingPunct="0"/>
                <a:r>
                  <a:rPr lang="zh-TW" altLang="en-US" sz="3467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Helvetica Neue Light"/>
                  </a:rPr>
                  <a:t>焦點事件</a:t>
                </a:r>
              </a:p>
            </p:txBody>
          </p:sp>
          <p:sp>
            <p:nvSpPr>
              <p:cNvPr id="17" name="圓角矩形 16">
                <a:hlinkClick r:id="rId3" action="ppaction://hlinksldjump"/>
              </p:cNvPr>
              <p:cNvSpPr/>
              <p:nvPr/>
            </p:nvSpPr>
            <p:spPr>
              <a:xfrm>
                <a:off x="3113904" y="4731990"/>
                <a:ext cx="2898256" cy="38829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7482" hangingPunct="0"/>
                <a:r>
                  <a:rPr lang="en-US" altLang="zh-TW" sz="3467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Helvetica Neue Light"/>
                  </a:rPr>
                  <a:t>HOME</a:t>
                </a:r>
                <a:endParaRPr lang="zh-TW" altLang="en-US" sz="3467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endParaRPr>
              </a:p>
            </p:txBody>
          </p:sp>
        </p:grpSp>
        <p:sp>
          <p:nvSpPr>
            <p:cNvPr id="18" name="動作按鈕: 上一項 17">
              <a:hlinkClick r:id="" action="ppaction://hlinkshowjump?jump=previousslide" highlightClick="1"/>
            </p:cNvPr>
            <p:cNvSpPr/>
            <p:nvPr/>
          </p:nvSpPr>
          <p:spPr>
            <a:xfrm>
              <a:off x="3491880" y="4744800"/>
              <a:ext cx="432048" cy="360753"/>
            </a:xfrm>
            <a:prstGeom prst="actionButtonBackPreviou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  <a:sym typeface="Helvetica Neue Light"/>
              </a:endParaRPr>
            </a:p>
          </p:txBody>
        </p:sp>
        <p:sp>
          <p:nvSpPr>
            <p:cNvPr id="19" name="動作按鈕: 下一項 18">
              <a:hlinkClick r:id="" action="ppaction://hlinkshowjump?jump=nextslide" highlightClick="1"/>
            </p:cNvPr>
            <p:cNvSpPr/>
            <p:nvPr/>
          </p:nvSpPr>
          <p:spPr>
            <a:xfrm>
              <a:off x="5220120" y="4745362"/>
              <a:ext cx="432000" cy="360000"/>
            </a:xfrm>
            <a:prstGeom prst="actionButtonForwardNex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  <a:sym typeface="Helvetica Neue Light"/>
              </a:endParaRPr>
            </a:p>
          </p:txBody>
        </p:sp>
      </p:grpSp>
      <p:sp>
        <p:nvSpPr>
          <p:cNvPr id="20" name="副標題 2">
            <a:extLst>
              <a:ext uri="{FF2B5EF4-FFF2-40B4-BE49-F238E27FC236}">
                <a16:creationId xmlns:a16="http://schemas.microsoft.com/office/drawing/2014/main" id="{82C8C335-99F9-BF4B-9948-398B313B6C0A}"/>
              </a:ext>
            </a:extLst>
          </p:cNvPr>
          <p:cNvSpPr txBox="1">
            <a:spLocks/>
          </p:cNvSpPr>
          <p:nvPr/>
        </p:nvSpPr>
        <p:spPr>
          <a:xfrm>
            <a:off x="4088296" y="1438645"/>
            <a:ext cx="4015408" cy="68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口罩搶購潮</a:t>
            </a:r>
            <a:endParaRPr kumimoji="1"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6661FFA-7EF3-2544-8F23-82FED19FB417}"/>
              </a:ext>
            </a:extLst>
          </p:cNvPr>
          <p:cNvSpPr/>
          <p:nvPr/>
        </p:nvSpPr>
        <p:spPr>
          <a:xfrm>
            <a:off x="989472" y="2125182"/>
            <a:ext cx="101891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當臺灣也出現</a:t>
            </a:r>
            <a:r>
              <a:rPr lang="zh-TW" altLang="en-US" sz="320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確診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病例，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全臺掀起</a:t>
            </a:r>
            <a:r>
              <a:rPr lang="zh-TW" altLang="en-US" sz="320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口罩囤貨潮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！不僅醫療級</a:t>
            </a:r>
            <a:r>
              <a:rPr lang="en-US" altLang="zh-TW" sz="32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N95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口罩，幾乎買不到外，一般醫療用型的口罩、活性碳口罩，民眾也是砸錢大買，讓臺灣口罩</a:t>
            </a:r>
            <a:r>
              <a:rPr lang="zh-TW" altLang="en-US" sz="320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廠商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生產線，</a:t>
            </a:r>
            <a:r>
              <a:rPr lang="zh-TW" altLang="en-US" sz="320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日夜趕工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。行政院自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月底起，委由四大超商販售口罩，每位民眾最多買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圓角矩形 15">
            <a:hlinkClick r:id="rId4"/>
          </p:cNvPr>
          <p:cNvSpPr/>
          <p:nvPr/>
        </p:nvSpPr>
        <p:spPr>
          <a:xfrm>
            <a:off x="908107" y="1417055"/>
            <a:ext cx="3211976" cy="5400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17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民視新聞影音</a:t>
            </a:r>
            <a:endParaRPr lang="zh-TW" altLang="en-US" sz="3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580079" y="1417055"/>
            <a:ext cx="540004" cy="540004"/>
            <a:chOff x="3164285" y="1438645"/>
            <a:chExt cx="540004" cy="540004"/>
          </a:xfrm>
        </p:grpSpPr>
        <p:sp>
          <p:nvSpPr>
            <p:cNvPr id="2" name="橢圓 1"/>
            <p:cNvSpPr/>
            <p:nvPr/>
          </p:nvSpPr>
          <p:spPr>
            <a:xfrm>
              <a:off x="3164285" y="1438645"/>
              <a:ext cx="540004" cy="540004"/>
            </a:xfrm>
            <a:prstGeom prst="ellipse">
              <a:avLst/>
            </a:prstGeom>
            <a:solidFill>
              <a:srgbClr val="FF17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等腰三角形 4">
              <a:hlinkClick r:id="rId5"/>
            </p:cNvPr>
            <p:cNvSpPr/>
            <p:nvPr/>
          </p:nvSpPr>
          <p:spPr>
            <a:xfrm rot="5400000">
              <a:off x="3297289" y="1557877"/>
              <a:ext cx="349786" cy="30154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93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/>
          <p:cNvGrpSpPr/>
          <p:nvPr/>
        </p:nvGrpSpPr>
        <p:grpSpPr>
          <a:xfrm>
            <a:off x="3215681" y="452669"/>
            <a:ext cx="5760640" cy="6374376"/>
            <a:chOff x="2411760" y="339502"/>
            <a:chExt cx="4320480" cy="4780782"/>
          </a:xfrm>
        </p:grpSpPr>
        <p:grpSp>
          <p:nvGrpSpPr>
            <p:cNvPr id="27" name="群組 10"/>
            <p:cNvGrpSpPr/>
            <p:nvPr/>
          </p:nvGrpSpPr>
          <p:grpSpPr>
            <a:xfrm>
              <a:off x="2411760" y="339502"/>
              <a:ext cx="4320480" cy="4780782"/>
              <a:chOff x="2411760" y="339502"/>
              <a:chExt cx="4320480" cy="4780782"/>
            </a:xfrm>
          </p:grpSpPr>
          <p:sp>
            <p:nvSpPr>
              <p:cNvPr id="30" name="流程圖: 人工作業 29"/>
              <p:cNvSpPr/>
              <p:nvPr/>
            </p:nvSpPr>
            <p:spPr>
              <a:xfrm>
                <a:off x="2411760" y="339502"/>
                <a:ext cx="4320480" cy="432048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7482" hangingPunct="0"/>
                <a:r>
                  <a:rPr lang="zh-TW" altLang="en-US" sz="3467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Helvetica Neue Light"/>
                  </a:rPr>
                  <a:t>焦點事件</a:t>
                </a:r>
              </a:p>
            </p:txBody>
          </p:sp>
          <p:sp>
            <p:nvSpPr>
              <p:cNvPr id="32" name="圓角矩形 31">
                <a:hlinkClick r:id="rId3" action="ppaction://hlinksldjump"/>
              </p:cNvPr>
              <p:cNvSpPr/>
              <p:nvPr/>
            </p:nvSpPr>
            <p:spPr>
              <a:xfrm>
                <a:off x="3113904" y="4731990"/>
                <a:ext cx="2898256" cy="38829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47482" hangingPunct="0"/>
                <a:r>
                  <a:rPr lang="en-US" altLang="zh-TW" sz="3467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Helvetica Neue Light"/>
                  </a:rPr>
                  <a:t>HOME</a:t>
                </a:r>
                <a:endParaRPr lang="zh-TW" altLang="en-US" sz="3467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Helvetica Neue Light"/>
                </a:endParaRPr>
              </a:p>
            </p:txBody>
          </p:sp>
        </p:grpSp>
        <p:sp>
          <p:nvSpPr>
            <p:cNvPr id="28" name="動作按鈕: 上一項 27">
              <a:hlinkClick r:id="" action="ppaction://hlinkshowjump?jump=previousslide" highlightClick="1"/>
            </p:cNvPr>
            <p:cNvSpPr/>
            <p:nvPr/>
          </p:nvSpPr>
          <p:spPr>
            <a:xfrm>
              <a:off x="3491880" y="4744800"/>
              <a:ext cx="432048" cy="360753"/>
            </a:xfrm>
            <a:prstGeom prst="actionButtonBackPreviou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  <a:sym typeface="Helvetica Neue Light"/>
              </a:endParaRPr>
            </a:p>
          </p:txBody>
        </p:sp>
        <p:sp>
          <p:nvSpPr>
            <p:cNvPr id="29" name="動作按鈕: 下一項 28">
              <a:hlinkClick r:id="" action="ppaction://hlinkshowjump?jump=nextslide" highlightClick="1"/>
            </p:cNvPr>
            <p:cNvSpPr/>
            <p:nvPr/>
          </p:nvSpPr>
          <p:spPr>
            <a:xfrm>
              <a:off x="5220120" y="4745362"/>
              <a:ext cx="432000" cy="360000"/>
            </a:xfrm>
            <a:prstGeom prst="actionButtonForwardNex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482" hangingPunct="0"/>
              <a:endParaRPr lang="zh-TW" altLang="en-US" sz="3467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  <a:sym typeface="Helvetica Neue Light"/>
              </a:endParaRPr>
            </a:p>
          </p:txBody>
        </p:sp>
      </p:grpSp>
      <p:sp>
        <p:nvSpPr>
          <p:cNvPr id="41" name="副標題 2">
            <a:extLst>
              <a:ext uri="{FF2B5EF4-FFF2-40B4-BE49-F238E27FC236}">
                <a16:creationId xmlns:a16="http://schemas.microsoft.com/office/drawing/2014/main" id="{82C8C335-99F9-BF4B-9948-398B313B6C0A}"/>
              </a:ext>
            </a:extLst>
          </p:cNvPr>
          <p:cNvSpPr txBox="1">
            <a:spLocks/>
          </p:cNvSpPr>
          <p:nvPr/>
        </p:nvSpPr>
        <p:spPr>
          <a:xfrm>
            <a:off x="3465859" y="1272209"/>
            <a:ext cx="5510462" cy="686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lvetica Neue" panose="02000503000000020004" pitchFamily="2" charset="0"/>
              </a:rPr>
              <a:t>口罩政策增加隱藏成本？</a:t>
            </a:r>
            <a:endParaRPr kumimoji="1"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Helvetica Neue" panose="02000503000000020004" pitchFamily="2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0C2A84-CB07-3740-9BC3-3DCAE41517DC}"/>
              </a:ext>
            </a:extLst>
          </p:cNvPr>
          <p:cNvSpPr/>
          <p:nvPr/>
        </p:nvSpPr>
        <p:spPr>
          <a:xfrm>
            <a:off x="1001429" y="1958746"/>
            <a:ext cx="101891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TW" altLang="en-US" sz="30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口罩成為</a:t>
            </a:r>
            <a:r>
              <a:rPr lang="zh-TW" altLang="en-US" sz="30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稀少資源</a:t>
            </a:r>
            <a:r>
              <a:rPr lang="zh-TW" altLang="en-US" sz="30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，甚至有人計算超商補貨時間，追著超商的貨車跑。基本上以經濟學的理論，排隊不是分配資源</a:t>
            </a:r>
            <a:r>
              <a:rPr lang="zh-TW" altLang="en-US" sz="30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最有效率</a:t>
            </a:r>
            <a:r>
              <a:rPr lang="zh-TW" altLang="en-US" sz="30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的方式，只能說較</a:t>
            </a:r>
            <a:r>
              <a:rPr lang="zh-TW" altLang="en-US" sz="30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公平</a:t>
            </a:r>
            <a:r>
              <a:rPr lang="zh-TW" altLang="en-US" sz="30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，排隊民眾要蒐集超商補貨時間，店員要分裝口罩等，都是</a:t>
            </a:r>
            <a:r>
              <a:rPr lang="zh-TW" altLang="en-US" sz="30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隱藏成本</a:t>
            </a:r>
            <a:r>
              <a:rPr lang="zh-TW" altLang="en-US" sz="30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。但現在屬非常時期，防疫等同作戰，價格不再是指標，如何才能達到</a:t>
            </a:r>
            <a:r>
              <a:rPr lang="zh-TW" altLang="en-US" sz="30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有效的資源分配</a:t>
            </a:r>
            <a:r>
              <a:rPr lang="zh-TW" altLang="en-US" sz="30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？基本上</a:t>
            </a:r>
            <a:r>
              <a:rPr lang="zh-TW" altLang="en-US" sz="3000" spc="-150" dirty="0" smtClean="0">
                <a:solidFill>
                  <a:srgbClr val="FF17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供需平衡</a:t>
            </a:r>
            <a:r>
              <a:rPr lang="zh-TW" altLang="en-US" sz="3000" spc="-1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還是很重要。</a:t>
            </a:r>
            <a:endParaRPr lang="zh-TW" altLang="en-US" sz="3000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08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33887</TotalTime>
  <Words>3513</Words>
  <Application>Microsoft Office PowerPoint</Application>
  <PresentationFormat>寬螢幕</PresentationFormat>
  <Paragraphs>227</Paragraphs>
  <Slides>37</Slides>
  <Notes>31</Notes>
  <HiddenSlides>1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9" baseType="lpstr">
      <vt:lpstr>Helvetica Neue</vt:lpstr>
      <vt:lpstr>Helvetica Neue Light</vt:lpstr>
      <vt:lpstr>Hiragino Sans GB W6</vt:lpstr>
      <vt:lpstr>jf-jinxuan-fresh2.0</vt:lpstr>
      <vt:lpstr>微軟正黑體</vt:lpstr>
      <vt:lpstr>新細明體</vt:lpstr>
      <vt:lpstr>Arial</vt:lpstr>
      <vt:lpstr>Calibri</vt:lpstr>
      <vt:lpstr>Calibri Light</vt:lpstr>
      <vt:lpstr>Helvetica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L15[志聰]</cp:lastModifiedBy>
  <cp:revision>454</cp:revision>
  <cp:lastPrinted>2020-03-20T05:45:13Z</cp:lastPrinted>
  <dcterms:created xsi:type="dcterms:W3CDTF">2019-07-15T03:11:20Z</dcterms:created>
  <dcterms:modified xsi:type="dcterms:W3CDTF">2020-03-25T09:20:53Z</dcterms:modified>
</cp:coreProperties>
</file>